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Override PartName="/ppt/slideLayouts/slideLayout16.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autoCompressPictures="0">
  <p:sldMasterIdLst>
    <p:sldMasterId id="2147483648" r:id="rId1"/>
  </p:sldMasterIdLst>
  <p:notesMasterIdLst>
    <p:notesMasterId r:id="rId32"/>
  </p:notesMasterIdLst>
  <p:handoutMasterIdLst>
    <p:handoutMasterId r:id="rId33"/>
  </p:handoutMasterIdLst>
  <p:sldIdLst>
    <p:sldId id="292" r:id="rId2"/>
    <p:sldId id="260" r:id="rId3"/>
    <p:sldId id="261" r:id="rId4"/>
    <p:sldId id="262" r:id="rId5"/>
    <p:sldId id="264" r:id="rId6"/>
    <p:sldId id="265" r:id="rId7"/>
    <p:sldId id="266" r:id="rId8"/>
    <p:sldId id="267" r:id="rId9"/>
    <p:sldId id="268" r:id="rId10"/>
    <p:sldId id="270" r:id="rId11"/>
    <p:sldId id="271" r:id="rId12"/>
    <p:sldId id="272" r:id="rId13"/>
    <p:sldId id="273" r:id="rId14"/>
    <p:sldId id="274" r:id="rId15"/>
    <p:sldId id="275" r:id="rId16"/>
    <p:sldId id="276" r:id="rId17"/>
    <p:sldId id="277" r:id="rId18"/>
    <p:sldId id="278" r:id="rId19"/>
    <p:sldId id="279" r:id="rId20"/>
    <p:sldId id="280" r:id="rId21"/>
    <p:sldId id="281" r:id="rId22"/>
    <p:sldId id="282" r:id="rId23"/>
    <p:sldId id="283" r:id="rId24"/>
    <p:sldId id="284" r:id="rId25"/>
    <p:sldId id="286" r:id="rId26"/>
    <p:sldId id="287" r:id="rId27"/>
    <p:sldId id="288" r:id="rId28"/>
    <p:sldId id="289" r:id="rId29"/>
    <p:sldId id="290" r:id="rId30"/>
    <p:sldId id="291" r:id="rId31"/>
  </p:sldIdLst>
  <p:sldSz cx="12190413"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 uri="{2D200454-40CA-4A62-9FC3-DE9A4176ACB9}">
      <p15:notes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ECB64A"/>
    <a:srgbClr val="FFFFFF"/>
    <a:srgbClr val="267C62"/>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10A1B5D5-9B99-4C35-A422-299274C87663}" styleName="Estilo medio 1 - Énfasis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0809" autoAdjust="0"/>
    <p:restoredTop sz="94660"/>
  </p:normalViewPr>
  <p:slideViewPr>
    <p:cSldViewPr snapToGrid="0">
      <p:cViewPr>
        <p:scale>
          <a:sx n="70" d="100"/>
          <a:sy n="70" d="100"/>
        </p:scale>
        <p:origin x="-828" y="-84"/>
      </p:cViewPr>
      <p:guideLst>
        <p:guide orient="horz" pos="2160"/>
        <p:guide pos="3840"/>
      </p:guideLst>
    </p:cSldViewPr>
  </p:slideViewPr>
  <p:notesTextViewPr>
    <p:cViewPr>
      <p:scale>
        <a:sx n="1" d="1"/>
        <a:sy n="1" d="1"/>
      </p:scale>
      <p:origin x="0" y="0"/>
    </p:cViewPr>
  </p:notesTextViewPr>
  <p:sorterViewPr>
    <p:cViewPr>
      <p:scale>
        <a:sx n="90" d="100"/>
        <a:sy n="90" d="100"/>
      </p:scale>
      <p:origin x="0" y="0"/>
    </p:cViewPr>
  </p:sorterViewPr>
  <p:notesViewPr>
    <p:cSldViewPr snapToGrid="0">
      <p:cViewPr varScale="1">
        <p:scale>
          <a:sx n="64" d="100"/>
          <a:sy n="64" d="100"/>
        </p:scale>
        <p:origin x="2778" y="84"/>
      </p:cViewPr>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AR"/>
          </a:p>
        </p:txBody>
      </p:sp>
      <p:sp>
        <p:nvSpPr>
          <p:cNvPr id="3" name="Marcador de fecha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22089A45-ACDF-4977-940A-119F11128CB5}" type="datetimeFigureOut">
              <a:rPr lang="es-AR" smtClean="0"/>
              <a:pPr/>
              <a:t>24/11/2020</a:t>
            </a:fld>
            <a:endParaRPr lang="es-AR"/>
          </a:p>
        </p:txBody>
      </p:sp>
      <p:sp>
        <p:nvSpPr>
          <p:cNvPr id="4" name="Marcador de pie de página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s-AR"/>
          </a:p>
        </p:txBody>
      </p:sp>
      <p:sp>
        <p:nvSpPr>
          <p:cNvPr id="5" name="Marcador de número de diapositiva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4BD9A154-5205-40D8-A314-5CE05E9A7D3C}" type="slidenum">
              <a:rPr lang="es-AR" smtClean="0"/>
              <a:pPr/>
              <a:t>‹Nº›</a:t>
            </a:fld>
            <a:endParaRPr lang="es-AR"/>
          </a:p>
        </p:txBody>
      </p:sp>
    </p:spTree>
    <p:extLst>
      <p:ext uri="{BB962C8B-B14F-4D97-AF65-F5344CB8AC3E}">
        <p14:creationId xmlns:p14="http://schemas.microsoft.com/office/powerpoint/2010/main" xmlns="" val="418972987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AR"/>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A729403-2434-4942-8537-247D6FB28E24}" type="datetimeFigureOut">
              <a:rPr lang="es-AR" smtClean="0"/>
              <a:pPr/>
              <a:t>24/11/2020</a:t>
            </a:fld>
            <a:endParaRPr lang="es-AR"/>
          </a:p>
        </p:txBody>
      </p:sp>
      <p:sp>
        <p:nvSpPr>
          <p:cNvPr id="4" name="Marcador de imagen de diapositiva 3"/>
          <p:cNvSpPr>
            <a:spLocks noGrp="1" noRot="1" noChangeAspect="1"/>
          </p:cNvSpPr>
          <p:nvPr>
            <p:ph type="sldImg" idx="2"/>
          </p:nvPr>
        </p:nvSpPr>
        <p:spPr>
          <a:xfrm>
            <a:off x="687388" y="1143000"/>
            <a:ext cx="5483225" cy="3086100"/>
          </a:xfrm>
          <a:prstGeom prst="rect">
            <a:avLst/>
          </a:prstGeom>
          <a:noFill/>
          <a:ln w="12700">
            <a:solidFill>
              <a:prstClr val="black"/>
            </a:solidFill>
          </a:ln>
        </p:spPr>
        <p:txBody>
          <a:bodyPr vert="horz" lIns="91440" tIns="45720" rIns="91440" bIns="45720" rtlCol="0" anchor="ctr"/>
          <a:lstStyle/>
          <a:p>
            <a:endParaRPr lang="es-AR"/>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AR"/>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8E2CB47-A167-4DC4-AB5E-1CE21BB04B1F}" type="slidenum">
              <a:rPr lang="es-AR" smtClean="0"/>
              <a:pPr/>
              <a:t>‹Nº›</a:t>
            </a:fld>
            <a:endParaRPr lang="es-AR"/>
          </a:p>
        </p:txBody>
      </p:sp>
    </p:spTree>
    <p:extLst>
      <p:ext uri="{BB962C8B-B14F-4D97-AF65-F5344CB8AC3E}">
        <p14:creationId xmlns:p14="http://schemas.microsoft.com/office/powerpoint/2010/main" xmlns="" val="8199547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3.png"/><Relationship Id="rId7" Type="http://schemas.openxmlformats.org/officeDocument/2006/relationships/image" Target="../media/image8.png"/><Relationship Id="rId2" Type="http://schemas.openxmlformats.org/officeDocument/2006/relationships/image" Target="../media/image4.png"/><Relationship Id="rId1" Type="http://schemas.openxmlformats.org/officeDocument/2006/relationships/slideMaster" Target="../slideMasters/slideMaster1.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19" name="Group 18"/>
          <p:cNvGrpSpPr/>
          <p:nvPr/>
        </p:nvGrpSpPr>
        <p:grpSpPr>
          <a:xfrm>
            <a:off x="546032" y="-4763"/>
            <a:ext cx="5014259"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rgbClr val="ECB64A"/>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accent2">
                <a:lumMod val="7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userDrawn="1"/>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6">
                <a:lumMod val="75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rgbClr val="ECB64A"/>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accent2">
                <a:lumMod val="75000"/>
              </a:schemeClr>
            </a:solidFill>
            <a:ln>
              <a:noFill/>
            </a:ln>
          </p:spPr>
        </p:sp>
      </p:grpSp>
      <p:sp>
        <p:nvSpPr>
          <p:cNvPr id="3" name="Subtitle 2"/>
          <p:cNvSpPr>
            <a:spLocks noGrp="1"/>
          </p:cNvSpPr>
          <p:nvPr>
            <p:ph type="subTitle" idx="1"/>
          </p:nvPr>
        </p:nvSpPr>
        <p:spPr>
          <a:xfrm>
            <a:off x="4514789" y="3996273"/>
            <a:ext cx="6986736" cy="891953"/>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editar el estilo de subtítulo del patrón</a:t>
            </a:r>
            <a:endParaRPr lang="en-US" dirty="0"/>
          </a:p>
        </p:txBody>
      </p:sp>
      <p:pic>
        <p:nvPicPr>
          <p:cNvPr id="7" name="Imagen 6"/>
          <p:cNvPicPr>
            <a:picLocks noChangeAspect="1"/>
          </p:cNvPicPr>
          <p:nvPr userDrawn="1"/>
        </p:nvPicPr>
        <p:blipFill>
          <a:blip r:embed="rId2">
            <a:extLst>
              <a:ext uri="{28A0092B-C50C-407E-A947-70E740481C1C}">
                <a14:useLocalDpi xmlns:a14="http://schemas.microsoft.com/office/drawing/2010/main" xmlns="" val="0"/>
              </a:ext>
            </a:extLst>
          </a:blip>
          <a:stretch>
            <a:fillRect/>
          </a:stretch>
        </p:blipFill>
        <p:spPr>
          <a:xfrm>
            <a:off x="7245321" y="345708"/>
            <a:ext cx="3351214" cy="1327602"/>
          </a:xfrm>
          <a:prstGeom prst="rect">
            <a:avLst/>
          </a:prstGeom>
        </p:spPr>
      </p:pic>
      <p:sp>
        <p:nvSpPr>
          <p:cNvPr id="2" name="Title 1"/>
          <p:cNvSpPr>
            <a:spLocks noGrp="1"/>
          </p:cNvSpPr>
          <p:nvPr>
            <p:ph type="ctrTitle"/>
          </p:nvPr>
        </p:nvSpPr>
        <p:spPr>
          <a:xfrm>
            <a:off x="2590466" y="1585543"/>
            <a:ext cx="8911063" cy="2410724"/>
          </a:xfrm>
        </p:spPr>
        <p:txBody>
          <a:bodyPr anchor="b">
            <a:noAutofit/>
          </a:bodyPr>
          <a:lstStyle>
            <a:lvl1pPr algn="r">
              <a:defRPr sz="5400">
                <a:effectLst/>
              </a:defRPr>
            </a:lvl1pPr>
          </a:lstStyle>
          <a:p>
            <a:r>
              <a:rPr lang="es-ES" dirty="0" smtClean="0"/>
              <a:t>Haga clic para modificar el estilo de título del patrón</a:t>
            </a:r>
            <a:endParaRPr lang="en-US" dirty="0"/>
          </a:p>
        </p:txBody>
      </p:sp>
      <p:pic>
        <p:nvPicPr>
          <p:cNvPr id="8" name="Imagen 7"/>
          <p:cNvPicPr>
            <a:picLocks noChangeAspect="1"/>
          </p:cNvPicPr>
          <p:nvPr userDrawn="1"/>
        </p:nvPicPr>
        <p:blipFill rotWithShape="1">
          <a:blip r:embed="rId3">
            <a:extLst>
              <a:ext uri="{28A0092B-C50C-407E-A947-70E740481C1C}">
                <a14:useLocalDpi xmlns:a14="http://schemas.microsoft.com/office/drawing/2010/main" xmlns="" val="0"/>
              </a:ext>
            </a:extLst>
          </a:blip>
          <a:srcRect b="15637"/>
          <a:stretch/>
        </p:blipFill>
        <p:spPr>
          <a:xfrm>
            <a:off x="3986749" y="488115"/>
            <a:ext cx="2503521" cy="1097428"/>
          </a:xfrm>
          <a:prstGeom prst="rect">
            <a:avLst/>
          </a:prstGeom>
        </p:spPr>
      </p:pic>
      <p:sp>
        <p:nvSpPr>
          <p:cNvPr id="38" name="Date Placeholder 3"/>
          <p:cNvSpPr>
            <a:spLocks noGrp="1"/>
          </p:cNvSpPr>
          <p:nvPr>
            <p:ph type="dt" sz="half" idx="10"/>
          </p:nvPr>
        </p:nvSpPr>
        <p:spPr>
          <a:xfrm>
            <a:off x="10509634" y="6630361"/>
            <a:ext cx="872544" cy="143315"/>
          </a:xfrm>
        </p:spPr>
        <p:txBody>
          <a:bodyPr/>
          <a:lstStyle/>
          <a:p>
            <a:fld id="{3C9B6FE3-22EB-47D4-9952-629B5C478968}" type="datetime1">
              <a:rPr lang="en-US" smtClean="0"/>
              <a:pPr/>
              <a:t>11/24/2020</a:t>
            </a:fld>
            <a:endParaRPr lang="en-US" dirty="0"/>
          </a:p>
        </p:txBody>
      </p:sp>
      <p:sp>
        <p:nvSpPr>
          <p:cNvPr id="39" name="Slide Number Placeholder 5"/>
          <p:cNvSpPr>
            <a:spLocks noGrp="1"/>
          </p:cNvSpPr>
          <p:nvPr>
            <p:ph type="sldNum" sz="quarter" idx="12"/>
          </p:nvPr>
        </p:nvSpPr>
        <p:spPr>
          <a:xfrm>
            <a:off x="11588714" y="6630361"/>
            <a:ext cx="420751" cy="143315"/>
          </a:xfrm>
        </p:spPr>
        <p:txBody>
          <a:bodyPr/>
          <a:lstStyle/>
          <a:p>
            <a:fld id="{D57F1E4F-1CFF-5643-939E-217C01CDF565}" type="slidenum">
              <a:rPr lang="en-US" dirty="0"/>
              <a:pPr/>
              <a:t>‹Nº›</a:t>
            </a:fld>
            <a:endParaRPr lang="en-US" dirty="0"/>
          </a:p>
        </p:txBody>
      </p:sp>
      <p:sp>
        <p:nvSpPr>
          <p:cNvPr id="40" name="Subtitle 2"/>
          <p:cNvSpPr txBox="1">
            <a:spLocks/>
          </p:cNvSpPr>
          <p:nvPr userDrawn="1"/>
        </p:nvSpPr>
        <p:spPr>
          <a:xfrm>
            <a:off x="0" y="5325329"/>
            <a:ext cx="12190413" cy="1563621"/>
          </a:xfrm>
          <a:prstGeom prst="rect">
            <a:avLst/>
          </a:prstGeom>
          <a:solidFill>
            <a:schemeClr val="bg1">
              <a:alpha val="86000"/>
            </a:schemeClr>
          </a:solidFill>
        </p:spPr>
        <p:txBody>
          <a:bodyPr vert="horz" lIns="91440" tIns="45720" rIns="91440" bIns="45720" rtlCol="0" anchor="t">
            <a:normAutofit/>
          </a:bodyPr>
          <a:lstStyle>
            <a:lvl1pPr marL="0" indent="0" algn="r" defTabSz="457200" rtl="0" eaLnBrk="1" latinLnBrk="0" hangingPunct="1">
              <a:spcBef>
                <a:spcPct val="20000"/>
              </a:spcBef>
              <a:spcAft>
                <a:spcPts val="600"/>
              </a:spcAft>
              <a:buClr>
                <a:schemeClr val="accent1">
                  <a:lumMod val="75000"/>
                </a:schemeClr>
              </a:buClr>
              <a:buSzPct val="145000"/>
              <a:buFont typeface="Arial"/>
              <a:buNone/>
              <a:defRPr sz="2100" kern="1200" cap="none">
                <a:solidFill>
                  <a:schemeClr val="tx1"/>
                </a:solidFill>
                <a:effectLst/>
                <a:latin typeface="+mn-lt"/>
                <a:ea typeface="+mn-ea"/>
                <a:cs typeface="+mn-cs"/>
              </a:defRPr>
            </a:lvl1pPr>
            <a:lvl2pPr marL="457200" indent="0" algn="ctr" defTabSz="457200" rtl="0" eaLnBrk="1" latinLnBrk="0" hangingPunct="1">
              <a:spcBef>
                <a:spcPct val="20000"/>
              </a:spcBef>
              <a:spcAft>
                <a:spcPts val="600"/>
              </a:spcAft>
              <a:buClr>
                <a:schemeClr val="accent1">
                  <a:lumMod val="75000"/>
                </a:schemeClr>
              </a:buClr>
              <a:buSzPct val="145000"/>
              <a:buFont typeface="Arial"/>
              <a:buNone/>
              <a:defRPr sz="2000" kern="1200" cap="none">
                <a:solidFill>
                  <a:schemeClr val="tx1">
                    <a:tint val="75000"/>
                  </a:schemeClr>
                </a:solidFill>
                <a:effectLst/>
                <a:latin typeface="+mn-lt"/>
                <a:ea typeface="+mn-ea"/>
                <a:cs typeface="+mn-cs"/>
              </a:defRPr>
            </a:lvl2pPr>
            <a:lvl3pPr marL="914400" indent="0" algn="ctr" defTabSz="457200" rtl="0" eaLnBrk="1" latinLnBrk="0" hangingPunct="1">
              <a:spcBef>
                <a:spcPct val="20000"/>
              </a:spcBef>
              <a:spcAft>
                <a:spcPts val="600"/>
              </a:spcAft>
              <a:buClr>
                <a:schemeClr val="accent1">
                  <a:lumMod val="75000"/>
                </a:schemeClr>
              </a:buClr>
              <a:buSzPct val="145000"/>
              <a:buFont typeface="Arial"/>
              <a:buNone/>
              <a:defRPr sz="1800" kern="1200" cap="none">
                <a:solidFill>
                  <a:schemeClr val="tx1">
                    <a:tint val="75000"/>
                  </a:schemeClr>
                </a:solidFill>
                <a:effectLst/>
                <a:latin typeface="+mn-lt"/>
                <a:ea typeface="+mn-ea"/>
                <a:cs typeface="+mn-cs"/>
              </a:defRPr>
            </a:lvl3pPr>
            <a:lvl4pPr marL="1371600" indent="0" algn="ctr" defTabSz="457200" rtl="0" eaLnBrk="1" latinLnBrk="0" hangingPunct="1">
              <a:spcBef>
                <a:spcPct val="20000"/>
              </a:spcBef>
              <a:spcAft>
                <a:spcPts val="600"/>
              </a:spcAft>
              <a:buClr>
                <a:schemeClr val="accent1">
                  <a:lumMod val="75000"/>
                </a:schemeClr>
              </a:buClr>
              <a:buSzPct val="145000"/>
              <a:buFont typeface="Arial"/>
              <a:buNone/>
              <a:defRPr sz="1600" kern="1200" cap="none">
                <a:solidFill>
                  <a:schemeClr val="tx1">
                    <a:tint val="75000"/>
                  </a:schemeClr>
                </a:solidFill>
                <a:effectLst/>
                <a:latin typeface="+mn-lt"/>
                <a:ea typeface="+mn-ea"/>
                <a:cs typeface="+mn-cs"/>
              </a:defRPr>
            </a:lvl4pPr>
            <a:lvl5pPr marL="18288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5pPr>
            <a:lvl6pPr marL="22860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6pPr>
            <a:lvl7pPr marL="27432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7pPr>
            <a:lvl8pPr marL="32004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8pPr>
            <a:lvl9pPr marL="3657600" indent="0" algn="ctr" defTabSz="457200" rtl="0" eaLnBrk="1" latinLnBrk="0" hangingPunct="1">
              <a:spcBef>
                <a:spcPct val="20000"/>
              </a:spcBef>
              <a:spcAft>
                <a:spcPts val="600"/>
              </a:spcAft>
              <a:buClr>
                <a:schemeClr val="accent1">
                  <a:lumMod val="75000"/>
                </a:schemeClr>
              </a:buClr>
              <a:buSzPct val="145000"/>
              <a:buFont typeface="Arial"/>
              <a:buNone/>
              <a:defRPr sz="1400" kern="1200" cap="none">
                <a:solidFill>
                  <a:schemeClr val="tx1">
                    <a:tint val="75000"/>
                  </a:schemeClr>
                </a:solidFill>
                <a:effectLst/>
                <a:latin typeface="+mn-lt"/>
                <a:ea typeface="+mn-ea"/>
                <a:cs typeface="+mn-cs"/>
              </a:defRPr>
            </a:lvl9pPr>
          </a:lstStyle>
          <a:p>
            <a:pPr algn="l"/>
            <a:r>
              <a:rPr lang="es-ES" dirty="0" smtClean="0"/>
              <a:t>Auspician</a:t>
            </a:r>
          </a:p>
          <a:p>
            <a:pPr algn="l"/>
            <a:endParaRPr lang="es-ES" sz="1100" dirty="0" smtClean="0"/>
          </a:p>
          <a:p>
            <a:pPr algn="l"/>
            <a:r>
              <a:rPr lang="es-ES" dirty="0" smtClean="0"/>
              <a:t>Auspicio</a:t>
            </a:r>
            <a:r>
              <a:rPr lang="es-ES" baseline="0" dirty="0" smtClean="0"/>
              <a:t> profesional</a:t>
            </a:r>
            <a:endParaRPr lang="en-US" dirty="0"/>
          </a:p>
        </p:txBody>
      </p:sp>
      <p:pic>
        <p:nvPicPr>
          <p:cNvPr id="41" name="Imagen 40"/>
          <p:cNvPicPr>
            <a:picLocks noChangeAspect="1"/>
          </p:cNvPicPr>
          <p:nvPr userDrawn="1"/>
        </p:nvPicPr>
        <p:blipFill>
          <a:blip r:embed="rId4">
            <a:extLst>
              <a:ext uri="{28A0092B-C50C-407E-A947-70E740481C1C}">
                <a14:useLocalDpi xmlns:a14="http://schemas.microsoft.com/office/drawing/2010/main" xmlns="" val="0"/>
              </a:ext>
            </a:extLst>
          </a:blip>
          <a:stretch>
            <a:fillRect/>
          </a:stretch>
        </p:blipFill>
        <p:spPr>
          <a:xfrm>
            <a:off x="2138516" y="5455467"/>
            <a:ext cx="1464620" cy="723789"/>
          </a:xfrm>
          <a:prstGeom prst="rect">
            <a:avLst/>
          </a:prstGeom>
        </p:spPr>
      </p:pic>
      <p:pic>
        <p:nvPicPr>
          <p:cNvPr id="42" name="Imagen 41"/>
          <p:cNvPicPr>
            <a:picLocks noChangeAspect="1"/>
          </p:cNvPicPr>
          <p:nvPr userDrawn="1"/>
        </p:nvPicPr>
        <p:blipFill>
          <a:blip r:embed="rId5">
            <a:extLst>
              <a:ext uri="{28A0092B-C50C-407E-A947-70E740481C1C}">
                <a14:useLocalDpi xmlns:a14="http://schemas.microsoft.com/office/drawing/2010/main" xmlns="" val="0"/>
              </a:ext>
            </a:extLst>
          </a:blip>
          <a:stretch>
            <a:fillRect/>
          </a:stretch>
        </p:blipFill>
        <p:spPr>
          <a:xfrm>
            <a:off x="4455331" y="5395407"/>
            <a:ext cx="1332588" cy="799657"/>
          </a:xfrm>
          <a:prstGeom prst="rect">
            <a:avLst/>
          </a:prstGeom>
        </p:spPr>
      </p:pic>
      <p:pic>
        <p:nvPicPr>
          <p:cNvPr id="43" name="Imagen 42"/>
          <p:cNvPicPr>
            <a:picLocks noChangeAspect="1"/>
          </p:cNvPicPr>
          <p:nvPr userDrawn="1"/>
        </p:nvPicPr>
        <p:blipFill>
          <a:blip r:embed="rId6">
            <a:extLst>
              <a:ext uri="{28A0092B-C50C-407E-A947-70E740481C1C}">
                <a14:useLocalDpi xmlns:a14="http://schemas.microsoft.com/office/drawing/2010/main" xmlns="" val="0"/>
              </a:ext>
            </a:extLst>
          </a:blip>
          <a:stretch>
            <a:fillRect/>
          </a:stretch>
        </p:blipFill>
        <p:spPr>
          <a:xfrm>
            <a:off x="6665659" y="5292997"/>
            <a:ext cx="1026100" cy="1026233"/>
          </a:xfrm>
          <a:prstGeom prst="rect">
            <a:avLst/>
          </a:prstGeom>
        </p:spPr>
      </p:pic>
      <p:pic>
        <p:nvPicPr>
          <p:cNvPr id="44" name="Imagen 43"/>
          <p:cNvPicPr>
            <a:picLocks noChangeAspect="1"/>
          </p:cNvPicPr>
          <p:nvPr userDrawn="1"/>
        </p:nvPicPr>
        <p:blipFill>
          <a:blip r:embed="rId7">
            <a:extLst>
              <a:ext uri="{28A0092B-C50C-407E-A947-70E740481C1C}">
                <a14:useLocalDpi xmlns:a14="http://schemas.microsoft.com/office/drawing/2010/main" xmlns="" val="0"/>
              </a:ext>
            </a:extLst>
          </a:blip>
          <a:stretch>
            <a:fillRect/>
          </a:stretch>
        </p:blipFill>
        <p:spPr>
          <a:xfrm>
            <a:off x="3272207" y="6215708"/>
            <a:ext cx="494588" cy="557962"/>
          </a:xfrm>
          <a:prstGeom prst="rect">
            <a:avLst/>
          </a:prstGeom>
        </p:spPr>
      </p:pic>
      <p:pic>
        <p:nvPicPr>
          <p:cNvPr id="48" name="Imagen 47"/>
          <p:cNvPicPr>
            <a:picLocks noChangeAspect="1"/>
          </p:cNvPicPr>
          <p:nvPr userDrawn="1"/>
        </p:nvPicPr>
        <p:blipFill>
          <a:blip r:embed="rId8">
            <a:extLst>
              <a:ext uri="{28A0092B-C50C-407E-A947-70E740481C1C}">
                <a14:useLocalDpi xmlns:a14="http://schemas.microsoft.com/office/drawing/2010/main" xmlns="" val="0"/>
              </a:ext>
            </a:extLst>
          </a:blip>
          <a:stretch>
            <a:fillRect/>
          </a:stretch>
        </p:blipFill>
        <p:spPr>
          <a:xfrm>
            <a:off x="8058547" y="5395401"/>
            <a:ext cx="1724761" cy="862492"/>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n panorámic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1484121" y="4732865"/>
            <a:ext cx="10017407" cy="566738"/>
          </a:xfrm>
        </p:spPr>
        <p:txBody>
          <a:bodyPr anchor="b">
            <a:normAutofit/>
          </a:bodyPr>
          <a:lstStyle>
            <a:lvl1pPr algn="ctr">
              <a:defRPr sz="2400" b="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2385705" y="932112"/>
            <a:ext cx="8224873"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1484121" y="5299603"/>
            <a:ext cx="10017407"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6EC43C9C-63B2-4DD4-A7B8-FBCB6BABA0C0}" type="datetime1">
              <a:rPr lang="en-US" smtClean="0"/>
              <a:pPr/>
              <a:t>11/24/2020</a:t>
            </a:fld>
            <a:endParaRPr lang="en-US" dirty="0"/>
          </a:p>
        </p:txBody>
      </p:sp>
      <p:sp>
        <p:nvSpPr>
          <p:cNvPr id="6" name="Footer Placeholder 5"/>
          <p:cNvSpPr>
            <a:spLocks noGrp="1"/>
          </p:cNvSpPr>
          <p:nvPr>
            <p:ph type="ftr" sz="quarter" idx="11"/>
          </p:nvPr>
        </p:nvSpPr>
        <p:spPr>
          <a:xfrm>
            <a:off x="3079880" y="6441739"/>
            <a:ext cx="7083256" cy="331932"/>
          </a:xfrm>
          <a:prstGeom prst="rect">
            <a:avLst/>
          </a:prstGeom>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1484121" y="685800"/>
            <a:ext cx="10017407" cy="3048000"/>
          </a:xfrm>
        </p:spPr>
        <p:txBody>
          <a:bodyPr anchor="ctr">
            <a:normAutofit/>
          </a:bodyPr>
          <a:lstStyle>
            <a:lvl1pPr algn="ctr">
              <a:defRPr sz="32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484120" y="4343400"/>
            <a:ext cx="10017409"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6C74BFC2-1D14-41E1-BC99-5E99AFF7D8A8}" type="datetime1">
              <a:rPr lang="en-US" smtClean="0"/>
              <a:pPr/>
              <a:t>11/24/2020</a:t>
            </a:fld>
            <a:endParaRPr lang="en-US" dirty="0"/>
          </a:p>
        </p:txBody>
      </p:sp>
      <p:sp>
        <p:nvSpPr>
          <p:cNvPr id="5" name="Footer Placeholder 4"/>
          <p:cNvSpPr>
            <a:spLocks noGrp="1"/>
          </p:cNvSpPr>
          <p:nvPr>
            <p:ph type="ftr" sz="quarter" idx="11"/>
          </p:nvPr>
        </p:nvSpPr>
        <p:spPr>
          <a:xfrm>
            <a:off x="3079880" y="6441739"/>
            <a:ext cx="7083256" cy="331932"/>
          </a:xfrm>
          <a:prstGeom prst="rect">
            <a:avLst/>
          </a:prstGeom>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14" name="TextBox 13"/>
          <p:cNvSpPr txBox="1"/>
          <p:nvPr/>
        </p:nvSpPr>
        <p:spPr>
          <a:xfrm>
            <a:off x="1598404" y="863023"/>
            <a:ext cx="609521"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2009" y="2819399"/>
            <a:ext cx="609521"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7925" y="685801"/>
            <a:ext cx="8988842" cy="2743199"/>
          </a:xfrm>
        </p:spPr>
        <p:txBody>
          <a:bodyPr anchor="ctr">
            <a:normAutofit/>
          </a:bodyPr>
          <a:lstStyle>
            <a:lvl1pPr algn="ctr">
              <a:defRPr sz="3200" b="0" cap="none">
                <a:solidFill>
                  <a:schemeClr val="tx1"/>
                </a:solidFill>
              </a:defRPr>
            </a:lvl1pPr>
          </a:lstStyle>
          <a:p>
            <a:r>
              <a:rPr lang="es-ES" smtClean="0"/>
              <a:t>Haga clic para modificar el estilo de título del patrón</a:t>
            </a:r>
            <a:endParaRPr lang="en-US" dirty="0"/>
          </a:p>
        </p:txBody>
      </p:sp>
      <p:sp>
        <p:nvSpPr>
          <p:cNvPr id="10" name="Text Placeholder 9"/>
          <p:cNvSpPr>
            <a:spLocks noGrp="1"/>
          </p:cNvSpPr>
          <p:nvPr>
            <p:ph type="body" sz="quarter" idx="13"/>
          </p:nvPr>
        </p:nvSpPr>
        <p:spPr>
          <a:xfrm>
            <a:off x="2436496" y="3428999"/>
            <a:ext cx="8531703"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Editar el estilo de texto del patrón</a:t>
            </a:r>
          </a:p>
        </p:txBody>
      </p:sp>
      <p:sp>
        <p:nvSpPr>
          <p:cNvPr id="3" name="Text Placeholder 2"/>
          <p:cNvSpPr>
            <a:spLocks noGrp="1"/>
          </p:cNvSpPr>
          <p:nvPr>
            <p:ph type="body" idx="1"/>
          </p:nvPr>
        </p:nvSpPr>
        <p:spPr>
          <a:xfrm>
            <a:off x="1484121" y="4343400"/>
            <a:ext cx="10017407"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5712A986-FF63-4FC8-809C-3638E3BE4565}" type="datetime1">
              <a:rPr lang="en-US" smtClean="0"/>
              <a:pPr/>
              <a:t>11/24/2020</a:t>
            </a:fld>
            <a:endParaRPr lang="en-US" dirty="0"/>
          </a:p>
        </p:txBody>
      </p:sp>
      <p:sp>
        <p:nvSpPr>
          <p:cNvPr id="5" name="Footer Placeholder 4"/>
          <p:cNvSpPr>
            <a:spLocks noGrp="1"/>
          </p:cNvSpPr>
          <p:nvPr>
            <p:ph type="ftr" sz="quarter" idx="11"/>
          </p:nvPr>
        </p:nvSpPr>
        <p:spPr>
          <a:xfrm>
            <a:off x="3079880" y="6441739"/>
            <a:ext cx="7083256" cy="331932"/>
          </a:xfrm>
          <a:prstGeom prst="rect">
            <a:avLst/>
          </a:prstGeom>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1484122" y="3308581"/>
            <a:ext cx="10017405" cy="1468800"/>
          </a:xfrm>
        </p:spPr>
        <p:txBody>
          <a:bodyPr anchor="b">
            <a:normAutofit/>
          </a:bodyPr>
          <a:lstStyle>
            <a:lvl1pPr algn="r">
              <a:defRPr sz="32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484121" y="4777381"/>
            <a:ext cx="10017407"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966ECBBD-6038-4C54-A417-AB7B2482E9AD}" type="datetime1">
              <a:rPr lang="en-US" smtClean="0"/>
              <a:pPr/>
              <a:t>11/24/2020</a:t>
            </a:fld>
            <a:endParaRPr lang="en-US" dirty="0"/>
          </a:p>
        </p:txBody>
      </p:sp>
      <p:sp>
        <p:nvSpPr>
          <p:cNvPr id="5" name="Footer Placeholder 4"/>
          <p:cNvSpPr>
            <a:spLocks noGrp="1"/>
          </p:cNvSpPr>
          <p:nvPr>
            <p:ph type="ftr" sz="quarter" idx="11"/>
          </p:nvPr>
        </p:nvSpPr>
        <p:spPr>
          <a:xfrm>
            <a:off x="3079880" y="6441739"/>
            <a:ext cx="7083256" cy="331932"/>
          </a:xfrm>
          <a:prstGeom prst="rect">
            <a:avLst/>
          </a:prstGeom>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sp>
        <p:nvSpPr>
          <p:cNvPr id="14" name="TextBox 13"/>
          <p:cNvSpPr txBox="1"/>
          <p:nvPr/>
        </p:nvSpPr>
        <p:spPr>
          <a:xfrm>
            <a:off x="1598404" y="863023"/>
            <a:ext cx="609521"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2009" y="2819399"/>
            <a:ext cx="609521"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7925" y="685801"/>
            <a:ext cx="8988842" cy="2743199"/>
          </a:xfrm>
        </p:spPr>
        <p:txBody>
          <a:bodyPr anchor="ctr">
            <a:normAutofit/>
          </a:bodyPr>
          <a:lstStyle>
            <a:lvl1pPr algn="ctr">
              <a:defRPr sz="3200" b="0" cap="none">
                <a:solidFill>
                  <a:schemeClr val="tx1"/>
                </a:solidFill>
              </a:defRPr>
            </a:lvl1pPr>
          </a:lstStyle>
          <a:p>
            <a:r>
              <a:rPr lang="es-ES" smtClean="0"/>
              <a:t>Haga clic para modificar el estilo de título del patrón</a:t>
            </a:r>
            <a:endParaRPr lang="en-US" dirty="0"/>
          </a:p>
        </p:txBody>
      </p:sp>
      <p:sp>
        <p:nvSpPr>
          <p:cNvPr id="10" name="Text Placeholder 9"/>
          <p:cNvSpPr>
            <a:spLocks noGrp="1"/>
          </p:cNvSpPr>
          <p:nvPr>
            <p:ph type="body" sz="quarter" idx="13"/>
          </p:nvPr>
        </p:nvSpPr>
        <p:spPr>
          <a:xfrm>
            <a:off x="1484121" y="3886200"/>
            <a:ext cx="10017407"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s-ES" smtClean="0"/>
              <a:t>Editar el estilo de texto del patrón</a:t>
            </a:r>
          </a:p>
        </p:txBody>
      </p:sp>
      <p:sp>
        <p:nvSpPr>
          <p:cNvPr id="3" name="Text Placeholder 2"/>
          <p:cNvSpPr>
            <a:spLocks noGrp="1"/>
          </p:cNvSpPr>
          <p:nvPr>
            <p:ph type="body" idx="1"/>
          </p:nvPr>
        </p:nvSpPr>
        <p:spPr>
          <a:xfrm>
            <a:off x="1484121" y="4775200"/>
            <a:ext cx="10017407"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AF8BB78D-47C6-4595-8D1A-CE054C6C5C42}" type="datetime1">
              <a:rPr lang="en-US" smtClean="0"/>
              <a:pPr/>
              <a:t>11/24/2020</a:t>
            </a:fld>
            <a:endParaRPr lang="en-US" dirty="0"/>
          </a:p>
        </p:txBody>
      </p:sp>
      <p:sp>
        <p:nvSpPr>
          <p:cNvPr id="5" name="Footer Placeholder 4"/>
          <p:cNvSpPr>
            <a:spLocks noGrp="1"/>
          </p:cNvSpPr>
          <p:nvPr>
            <p:ph type="ftr" sz="quarter" idx="11"/>
          </p:nvPr>
        </p:nvSpPr>
        <p:spPr>
          <a:xfrm>
            <a:off x="3079880" y="6441739"/>
            <a:ext cx="7083256" cy="331932"/>
          </a:xfrm>
          <a:prstGeom prst="rect">
            <a:avLst/>
          </a:prstGeom>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1484120" y="685806"/>
            <a:ext cx="10017408" cy="2727325"/>
          </a:xfrm>
        </p:spPr>
        <p:txBody>
          <a:bodyPr vert="horz" lIns="91440" tIns="45720" rIns="91440" bIns="45720" rtlCol="0" anchor="ctr">
            <a:normAutofit/>
          </a:bodyPr>
          <a:lstStyle>
            <a:lvl1pPr>
              <a:defRPr lang="en-US" b="0" dirty="0"/>
            </a:lvl1pPr>
          </a:lstStyle>
          <a:p>
            <a:pPr marL="0" lvl="0"/>
            <a:r>
              <a:rPr lang="es-ES" smtClean="0"/>
              <a:t>Haga clic para modificar el estilo de título del patrón</a:t>
            </a:r>
            <a:endParaRPr lang="en-US" dirty="0"/>
          </a:p>
        </p:txBody>
      </p:sp>
      <p:sp>
        <p:nvSpPr>
          <p:cNvPr id="10" name="Text Placeholder 9"/>
          <p:cNvSpPr>
            <a:spLocks noGrp="1"/>
          </p:cNvSpPr>
          <p:nvPr>
            <p:ph type="body" sz="quarter" idx="13"/>
          </p:nvPr>
        </p:nvSpPr>
        <p:spPr>
          <a:xfrm>
            <a:off x="1484120" y="3505200"/>
            <a:ext cx="10017409"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s-ES" smtClean="0"/>
              <a:t>Editar el estilo de texto del patrón</a:t>
            </a:r>
          </a:p>
        </p:txBody>
      </p:sp>
      <p:sp>
        <p:nvSpPr>
          <p:cNvPr id="3" name="Text Placeholder 2"/>
          <p:cNvSpPr>
            <a:spLocks noGrp="1"/>
          </p:cNvSpPr>
          <p:nvPr>
            <p:ph type="body" idx="1"/>
          </p:nvPr>
        </p:nvSpPr>
        <p:spPr>
          <a:xfrm>
            <a:off x="1484120" y="4343400"/>
            <a:ext cx="10017409"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50CBF4DD-3329-47EE-821C-6C141ACD1E3F}" type="datetime1">
              <a:rPr lang="en-US" smtClean="0"/>
              <a:pPr/>
              <a:t>11/24/2020</a:t>
            </a:fld>
            <a:endParaRPr lang="en-US" dirty="0"/>
          </a:p>
        </p:txBody>
      </p:sp>
      <p:sp>
        <p:nvSpPr>
          <p:cNvPr id="5" name="Footer Placeholder 4"/>
          <p:cNvSpPr>
            <a:spLocks noGrp="1"/>
          </p:cNvSpPr>
          <p:nvPr>
            <p:ph type="ftr" sz="quarter" idx="11"/>
          </p:nvPr>
        </p:nvSpPr>
        <p:spPr>
          <a:xfrm>
            <a:off x="3079880" y="6441739"/>
            <a:ext cx="7083256" cy="331932"/>
          </a:xfrm>
          <a:prstGeom prst="rect">
            <a:avLst/>
          </a:prstGeom>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ncho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3B4C6F31-927C-49FB-8AE5-3648E564BB71}" type="datetime1">
              <a:rPr lang="en-US" smtClean="0"/>
              <a:pPr/>
              <a:t>11/24/2020</a:t>
            </a:fld>
            <a:endParaRPr lang="en-US" dirty="0"/>
          </a:p>
        </p:txBody>
      </p:sp>
      <p:sp>
        <p:nvSpPr>
          <p:cNvPr id="5" name="Footer Placeholder 4"/>
          <p:cNvSpPr>
            <a:spLocks noGrp="1"/>
          </p:cNvSpPr>
          <p:nvPr>
            <p:ph type="ftr" sz="quarter" idx="11"/>
          </p:nvPr>
        </p:nvSpPr>
        <p:spPr>
          <a:xfrm>
            <a:off x="3079880" y="6441739"/>
            <a:ext cx="7083256" cy="331932"/>
          </a:xfrm>
          <a:prstGeom prst="rect">
            <a:avLst/>
          </a:prstGeom>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1391" y="685800"/>
            <a:ext cx="1770139" cy="5105400"/>
          </a:xfrm>
        </p:spPr>
        <p:txBody>
          <a:bodyPr vert="eaVert"/>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1484120" y="685800"/>
            <a:ext cx="8018699" cy="5105400"/>
          </a:xfrm>
        </p:spPr>
        <p:txBody>
          <a:bodyPr vert="eaVert" ancho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D063CBE8-833C-497E-97D8-601224525440}" type="datetime1">
              <a:rPr lang="en-US" smtClean="0"/>
              <a:pPr/>
              <a:t>11/24/2020</a:t>
            </a:fld>
            <a:endParaRPr lang="en-US" dirty="0"/>
          </a:p>
        </p:txBody>
      </p:sp>
      <p:sp>
        <p:nvSpPr>
          <p:cNvPr id="5" name="Footer Placeholder 4"/>
          <p:cNvSpPr>
            <a:spLocks noGrp="1"/>
          </p:cNvSpPr>
          <p:nvPr>
            <p:ph type="ftr" sz="quarter" idx="11"/>
          </p:nvPr>
        </p:nvSpPr>
        <p:spPr>
          <a:xfrm>
            <a:off x="3079880" y="6441739"/>
            <a:ext cx="7083256" cy="331932"/>
          </a:xfrm>
          <a:prstGeom prst="rect">
            <a:avLst/>
          </a:prstGeom>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a:ln>
            <a:solidFill>
              <a:srgbClr val="ECB64A"/>
            </a:solidFill>
          </a:ln>
        </p:spPr>
        <p:txBody>
          <a:bodyPr/>
          <a:lstStyle/>
          <a:p>
            <a:r>
              <a:rPr lang="es-ES" dirty="0" smtClean="0"/>
              <a:t>Haga clic para modificar el estilo de título del patrón</a:t>
            </a:r>
            <a:endParaRPr lang="en-US" dirty="0"/>
          </a:p>
        </p:txBody>
      </p:sp>
      <p:sp>
        <p:nvSpPr>
          <p:cNvPr id="3" name="Content Placeholder 2"/>
          <p:cNvSpPr>
            <a:spLocks noGrp="1"/>
          </p:cNvSpPr>
          <p:nvPr>
            <p:ph idx="1"/>
          </p:nvPr>
        </p:nvSpPr>
        <p:spPr/>
        <p:txBody>
          <a:bodyPr ancho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FA6ECEB0-08AC-4C08-A034-D7527739D792}" type="datetime1">
              <a:rPr lang="en-US" smtClean="0"/>
              <a:pPr/>
              <a:t>11/24/2020</a:t>
            </a:fld>
            <a:endParaRPr lang="en-US" dirty="0"/>
          </a:p>
        </p:txBody>
      </p:sp>
      <p:sp>
        <p:nvSpPr>
          <p:cNvPr id="5" name="Footer Placeholder 4"/>
          <p:cNvSpPr>
            <a:spLocks noGrp="1"/>
          </p:cNvSpPr>
          <p:nvPr>
            <p:ph type="ftr" sz="quarter" idx="11"/>
          </p:nvPr>
        </p:nvSpPr>
        <p:spPr>
          <a:xfrm>
            <a:off x="3079880" y="6441739"/>
            <a:ext cx="7083256" cy="331932"/>
          </a:xfrm>
          <a:prstGeom prst="rect">
            <a:avLst/>
          </a:prstGeom>
        </p:spPr>
        <p:txBody>
          <a:bodyPr/>
          <a:lstStyle/>
          <a:p>
            <a:endParaRPr lang="en-US" dirty="0"/>
          </a:p>
        </p:txBody>
      </p:sp>
      <p:sp>
        <p:nvSpPr>
          <p:cNvPr id="6" name="Slide Number Placeholder 5"/>
          <p:cNvSpPr>
            <a:spLocks noGrp="1"/>
          </p:cNvSpPr>
          <p:nvPr>
            <p:ph type="sldNum" sz="quarter" idx="12"/>
          </p:nvPr>
        </p:nvSpPr>
        <p:spPr>
          <a:xfrm>
            <a:off x="11643776" y="6492881"/>
            <a:ext cx="551095" cy="365125"/>
          </a:xfrm>
        </p:spPr>
        <p:txBody>
          <a:bodyPr/>
          <a:lstStyle/>
          <a:p>
            <a:fld id="{D57F1E4F-1CFF-5643-939E-217C01CDF565}" type="slidenum">
              <a:rPr lang="en-US" dirty="0"/>
              <a:pPr/>
              <a:t>‹Nº›</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2571947" y="2666999"/>
            <a:ext cx="8929584" cy="2110382"/>
          </a:xfrm>
        </p:spPr>
        <p:txBody>
          <a:bodyPr anchor="b"/>
          <a:lstStyle>
            <a:lvl1pPr algn="r">
              <a:defRPr sz="40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2571946" y="4777381"/>
            <a:ext cx="8929587"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75355000-6024-44F7-A8E3-63EB368BADC6}" type="datetime1">
              <a:rPr lang="en-US" smtClean="0"/>
              <a:pPr/>
              <a:t>11/24/2020</a:t>
            </a:fld>
            <a:endParaRPr lang="en-US" dirty="0"/>
          </a:p>
        </p:txBody>
      </p:sp>
      <p:sp>
        <p:nvSpPr>
          <p:cNvPr id="5" name="Footer Placeholder 4"/>
          <p:cNvSpPr>
            <a:spLocks noGrp="1"/>
          </p:cNvSpPr>
          <p:nvPr>
            <p:ph type="ftr" sz="quarter" idx="11"/>
          </p:nvPr>
        </p:nvSpPr>
        <p:spPr>
          <a:xfrm>
            <a:off x="3079880" y="6441739"/>
            <a:ext cx="7083256" cy="331932"/>
          </a:xfrm>
          <a:prstGeom prst="rect">
            <a:avLst/>
          </a:prstGeom>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a:xfrm>
            <a:off x="1484120" y="685806"/>
            <a:ext cx="10017409" cy="1752599"/>
          </a:xfrm>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1484121" y="2667005"/>
            <a:ext cx="4894417"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6607107" y="2667000"/>
            <a:ext cx="4894419"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DAFAE2AA-5B16-408C-8BFA-C04AFFEDC3F4}" type="datetime1">
              <a:rPr lang="en-US" smtClean="0"/>
              <a:pPr/>
              <a:t>11/24/2020</a:t>
            </a:fld>
            <a:endParaRPr lang="en-US" dirty="0"/>
          </a:p>
        </p:txBody>
      </p:sp>
      <p:sp>
        <p:nvSpPr>
          <p:cNvPr id="6" name="Footer Placeholder 5"/>
          <p:cNvSpPr>
            <a:spLocks noGrp="1"/>
          </p:cNvSpPr>
          <p:nvPr>
            <p:ph type="ftr" sz="quarter" idx="11"/>
          </p:nvPr>
        </p:nvSpPr>
        <p:spPr>
          <a:xfrm>
            <a:off x="3079880" y="6441739"/>
            <a:ext cx="7083256" cy="331932"/>
          </a:xfrm>
          <a:prstGeom prst="rect">
            <a:avLst/>
          </a:prstGeom>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771950" y="2658533"/>
            <a:ext cx="46065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4" name="Content Placeholder 3"/>
          <p:cNvSpPr>
            <a:spLocks noGrp="1"/>
          </p:cNvSpPr>
          <p:nvPr>
            <p:ph sz="half" idx="2"/>
          </p:nvPr>
        </p:nvSpPr>
        <p:spPr>
          <a:xfrm>
            <a:off x="1484117" y="3335337"/>
            <a:ext cx="4894419"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6879595" y="2667000"/>
            <a:ext cx="4621936"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6" name="Content Placeholder 5"/>
          <p:cNvSpPr>
            <a:spLocks noGrp="1"/>
          </p:cNvSpPr>
          <p:nvPr>
            <p:ph sz="quarter" idx="4"/>
          </p:nvPr>
        </p:nvSpPr>
        <p:spPr>
          <a:xfrm>
            <a:off x="6607107" y="3335337"/>
            <a:ext cx="4894419"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BB78853D-8369-49DB-B973-0D6F74AC579E}" type="datetime1">
              <a:rPr lang="en-US" smtClean="0"/>
              <a:pPr/>
              <a:t>11/24/2020</a:t>
            </a:fld>
            <a:endParaRPr lang="en-US" dirty="0"/>
          </a:p>
        </p:txBody>
      </p:sp>
      <p:sp>
        <p:nvSpPr>
          <p:cNvPr id="8" name="Footer Placeholder 7"/>
          <p:cNvSpPr>
            <a:spLocks noGrp="1"/>
          </p:cNvSpPr>
          <p:nvPr>
            <p:ph type="ftr" sz="quarter" idx="11"/>
          </p:nvPr>
        </p:nvSpPr>
        <p:spPr>
          <a:xfrm>
            <a:off x="3079880" y="6441739"/>
            <a:ext cx="7083256" cy="331932"/>
          </a:xfrm>
          <a:prstGeom prst="rect">
            <a:avLst/>
          </a:prstGeom>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E6613832-F5A7-4135-8DE4-07FABDD80C87}" type="datetime1">
              <a:rPr lang="en-US" smtClean="0"/>
              <a:pPr/>
              <a:t>11/24/2020</a:t>
            </a:fld>
            <a:endParaRPr lang="en-US" dirty="0"/>
          </a:p>
        </p:txBody>
      </p:sp>
      <p:sp>
        <p:nvSpPr>
          <p:cNvPr id="4" name="Footer Placeholder 3"/>
          <p:cNvSpPr>
            <a:spLocks noGrp="1"/>
          </p:cNvSpPr>
          <p:nvPr>
            <p:ph type="ftr" sz="quarter" idx="11"/>
          </p:nvPr>
        </p:nvSpPr>
        <p:spPr>
          <a:xfrm>
            <a:off x="3079880" y="6441739"/>
            <a:ext cx="7083256" cy="331932"/>
          </a:xfrm>
          <a:prstGeom prst="rect">
            <a:avLst/>
          </a:prstGeom>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8D205C-BA68-48DD-A2A2-3713E4E95143}" type="datetime1">
              <a:rPr lang="en-US" smtClean="0"/>
              <a:pPr/>
              <a:t>11/24/2020</a:t>
            </a:fld>
            <a:endParaRPr lang="en-US" dirty="0"/>
          </a:p>
        </p:txBody>
      </p:sp>
      <p:sp>
        <p:nvSpPr>
          <p:cNvPr id="3" name="Footer Placeholder 2"/>
          <p:cNvSpPr>
            <a:spLocks noGrp="1"/>
          </p:cNvSpPr>
          <p:nvPr>
            <p:ph type="ftr" sz="quarter" idx="11"/>
          </p:nvPr>
        </p:nvSpPr>
        <p:spPr>
          <a:xfrm>
            <a:off x="3079880" y="6441739"/>
            <a:ext cx="7083256" cy="331932"/>
          </a:xfrm>
          <a:prstGeom prst="rect">
            <a:avLst/>
          </a:prstGeom>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484123" y="1600200"/>
            <a:ext cx="3548659" cy="1371600"/>
          </a:xfrm>
        </p:spPr>
        <p:txBody>
          <a:bodyPr anchor="b">
            <a:normAutofit/>
          </a:bodyPr>
          <a:lstStyle>
            <a:lvl1pPr algn="ctr">
              <a:defRPr sz="2400" b="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5261349" y="685805"/>
            <a:ext cx="6240178"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1484123" y="2971800"/>
            <a:ext cx="3548659"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3AF18E80-FA67-4F45-929A-F347C879062F}" type="datetime1">
              <a:rPr lang="en-US" smtClean="0"/>
              <a:pPr/>
              <a:t>11/24/2020</a:t>
            </a:fld>
            <a:endParaRPr lang="en-US" dirty="0"/>
          </a:p>
        </p:txBody>
      </p:sp>
      <p:sp>
        <p:nvSpPr>
          <p:cNvPr id="6" name="Footer Placeholder 5"/>
          <p:cNvSpPr>
            <a:spLocks noGrp="1"/>
          </p:cNvSpPr>
          <p:nvPr>
            <p:ph type="ftr" sz="quarter" idx="11"/>
          </p:nvPr>
        </p:nvSpPr>
        <p:spPr>
          <a:xfrm>
            <a:off x="3079880" y="6441739"/>
            <a:ext cx="7083256" cy="331932"/>
          </a:xfrm>
          <a:prstGeom prst="rect">
            <a:avLst/>
          </a:prstGeom>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482534" y="1752599"/>
            <a:ext cx="5425451" cy="1371600"/>
          </a:xfrm>
        </p:spPr>
        <p:txBody>
          <a:bodyPr anchor="b">
            <a:normAutofit/>
          </a:bodyPr>
          <a:lstStyle>
            <a:lvl1pPr algn="ctr">
              <a:defRPr sz="2800" b="0"/>
            </a:lvl1pPr>
          </a:lstStyle>
          <a:p>
            <a:r>
              <a:rPr lang="es-ES" smtClean="0"/>
              <a:t>Haga clic para modificar el estilo de título del patrón</a:t>
            </a:r>
            <a:endParaRPr lang="en-US" dirty="0"/>
          </a:p>
        </p:txBody>
      </p:sp>
      <p:sp>
        <p:nvSpPr>
          <p:cNvPr id="14" name="Picture Placeholder 2"/>
          <p:cNvSpPr>
            <a:spLocks noGrp="1" noChangeAspect="1"/>
          </p:cNvSpPr>
          <p:nvPr>
            <p:ph type="pic" idx="1"/>
          </p:nvPr>
        </p:nvSpPr>
        <p:spPr>
          <a:xfrm>
            <a:off x="7593693" y="914400"/>
            <a:ext cx="3280548"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1482534" y="3124199"/>
            <a:ext cx="5425451"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A00CE6ED-3CD0-4631-A19D-286D84E7C93D}" type="datetime1">
              <a:rPr lang="en-US" smtClean="0"/>
              <a:pPr/>
              <a:t>11/24/2020</a:t>
            </a:fld>
            <a:endParaRPr lang="en-US" dirty="0"/>
          </a:p>
        </p:txBody>
      </p:sp>
      <p:sp>
        <p:nvSpPr>
          <p:cNvPr id="6" name="Footer Placeholder 5"/>
          <p:cNvSpPr>
            <a:spLocks noGrp="1"/>
          </p:cNvSpPr>
          <p:nvPr>
            <p:ph type="ftr" sz="quarter" idx="11"/>
          </p:nvPr>
        </p:nvSpPr>
        <p:spPr>
          <a:xfrm>
            <a:off x="3079880" y="6441739"/>
            <a:ext cx="7083256" cy="331932"/>
          </a:xfrm>
          <a:prstGeom prst="rect">
            <a:avLst/>
          </a:prstGeom>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grpSp>
        <p:nvGrpSpPr>
          <p:cNvPr id="7" name="Group 6"/>
          <p:cNvGrpSpPr/>
          <p:nvPr/>
        </p:nvGrpSpPr>
        <p:grpSpPr>
          <a:xfrm>
            <a:off x="105643" y="3"/>
            <a:ext cx="1790644"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rgbClr val="ECB64A"/>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accent2">
                <a:lumMod val="7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6">
                <a:lumMod val="75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rgbClr val="ECB64A"/>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accent2">
                <a:lumMod val="75000"/>
              </a:schemeClr>
            </a:solidFill>
            <a:ln>
              <a:noFill/>
            </a:ln>
          </p:spPr>
        </p:sp>
      </p:grpSp>
      <p:sp>
        <p:nvSpPr>
          <p:cNvPr id="2" name="Title Placeholder 1"/>
          <p:cNvSpPr>
            <a:spLocks noGrp="1"/>
          </p:cNvSpPr>
          <p:nvPr>
            <p:ph type="title"/>
          </p:nvPr>
        </p:nvSpPr>
        <p:spPr>
          <a:xfrm>
            <a:off x="1484120" y="685801"/>
            <a:ext cx="10017409" cy="1041400"/>
          </a:xfrm>
          <a:prstGeom prst="rect">
            <a:avLst/>
          </a:prstGeom>
          <a:effectLst/>
        </p:spPr>
        <p:txBody>
          <a:bodyPr vert="horz" lIns="91440" tIns="45720" rIns="91440" bIns="45720" rtlCol="0" anchor="ctr">
            <a:normAutofit/>
          </a:bodyPr>
          <a:lstStyle/>
          <a:p>
            <a:r>
              <a:rPr lang="es-ES" dirty="0" smtClean="0"/>
              <a:t>Haga clic para modificar el estilo de título del patrón</a:t>
            </a:r>
            <a:endParaRPr lang="en-US" dirty="0"/>
          </a:p>
        </p:txBody>
      </p:sp>
      <p:sp>
        <p:nvSpPr>
          <p:cNvPr id="3" name="Text Placeholder 2"/>
          <p:cNvSpPr>
            <a:spLocks noGrp="1"/>
          </p:cNvSpPr>
          <p:nvPr>
            <p:ph type="body" idx="1"/>
          </p:nvPr>
        </p:nvSpPr>
        <p:spPr>
          <a:xfrm>
            <a:off x="1484120" y="1862673"/>
            <a:ext cx="10017409" cy="4492977"/>
          </a:xfrm>
          <a:prstGeom prst="rect">
            <a:avLst/>
          </a:prstGeom>
        </p:spPr>
        <p:txBody>
          <a:bodyPr vert="horz" lIns="91440" tIns="45720" rIns="91440" bIns="45720" rtlCol="0" anchor="ctr">
            <a:normAutofit/>
          </a:bodyPr>
          <a:lstStyle/>
          <a:p>
            <a:pPr lvl="0"/>
            <a:r>
              <a:rPr lang="es-ES" dirty="0" smtClean="0"/>
              <a:t>Editar el estilo de texto del patrón</a:t>
            </a:r>
          </a:p>
          <a:p>
            <a:pPr lvl="1"/>
            <a:r>
              <a:rPr lang="es-ES" dirty="0" smtClean="0"/>
              <a:t>Segundo nivel</a:t>
            </a:r>
          </a:p>
          <a:p>
            <a:pPr lvl="2"/>
            <a:r>
              <a:rPr lang="es-ES" dirty="0" smtClean="0"/>
              <a:t>Tercer nivel</a:t>
            </a:r>
          </a:p>
          <a:p>
            <a:pPr lvl="3"/>
            <a:r>
              <a:rPr lang="es-ES" dirty="0" smtClean="0"/>
              <a:t>Cuarto nivel</a:t>
            </a:r>
          </a:p>
          <a:p>
            <a:pPr lvl="4"/>
            <a:r>
              <a:rPr lang="es-ES" dirty="0" smtClean="0"/>
              <a:t>Quinto nivel</a:t>
            </a:r>
            <a:endParaRPr lang="en-US" dirty="0"/>
          </a:p>
        </p:txBody>
      </p:sp>
      <p:sp>
        <p:nvSpPr>
          <p:cNvPr id="4" name="Date Placeholder 3"/>
          <p:cNvSpPr>
            <a:spLocks noGrp="1"/>
          </p:cNvSpPr>
          <p:nvPr>
            <p:ph type="dt" sz="half" idx="2"/>
          </p:nvPr>
        </p:nvSpPr>
        <p:spPr>
          <a:xfrm>
            <a:off x="10239327" y="6441739"/>
            <a:ext cx="1142851" cy="331932"/>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8A4E90D-EE5C-421A-AC4E-56699897C693}" type="datetime1">
              <a:rPr lang="en-US" smtClean="0"/>
              <a:pPr/>
              <a:t>11/24/2020</a:t>
            </a:fld>
            <a:endParaRPr lang="en-US" dirty="0"/>
          </a:p>
        </p:txBody>
      </p:sp>
      <p:sp>
        <p:nvSpPr>
          <p:cNvPr id="6" name="Slide Number Placeholder 5"/>
          <p:cNvSpPr>
            <a:spLocks noGrp="1"/>
          </p:cNvSpPr>
          <p:nvPr>
            <p:ph type="sldNum" sz="quarter" idx="4"/>
          </p:nvPr>
        </p:nvSpPr>
        <p:spPr>
          <a:xfrm>
            <a:off x="11458368" y="6441739"/>
            <a:ext cx="551095" cy="331932"/>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57F1E4F-1CFF-5643-939E-217C01CDF565}" type="slidenum">
              <a:rPr lang="en-US" dirty="0"/>
              <a:pPr/>
              <a:t>‹Nº›</a:t>
            </a:fld>
            <a:endParaRPr lang="en-US" dirty="0"/>
          </a:p>
        </p:txBody>
      </p:sp>
      <p:pic>
        <p:nvPicPr>
          <p:cNvPr id="14" name="Imagen 13"/>
          <p:cNvPicPr>
            <a:picLocks noChangeAspect="1"/>
          </p:cNvPicPr>
          <p:nvPr userDrawn="1"/>
        </p:nvPicPr>
        <p:blipFill>
          <a:blip r:embed="rId19"/>
          <a:stretch>
            <a:fillRect/>
          </a:stretch>
        </p:blipFill>
        <p:spPr>
          <a:xfrm>
            <a:off x="43283" y="42195"/>
            <a:ext cx="1440836" cy="532620"/>
          </a:xfrm>
          <a:prstGeom prst="rect">
            <a:avLst/>
          </a:prstGeom>
        </p:spPr>
      </p:pic>
      <p:sp>
        <p:nvSpPr>
          <p:cNvPr id="5" name="Rectángulo 4"/>
          <p:cNvSpPr/>
          <p:nvPr userDrawn="1"/>
        </p:nvSpPr>
        <p:spPr>
          <a:xfrm>
            <a:off x="43283" y="562575"/>
            <a:ext cx="1386389" cy="656166"/>
          </a:xfrm>
          <a:prstGeom prst="rect">
            <a:avLst/>
          </a:prstGeom>
          <a:solidFill>
            <a:srgbClr val="FFFFFF">
              <a:alpha val="74902"/>
            </a:srgb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pic>
        <p:nvPicPr>
          <p:cNvPr id="16" name="Imagen 15"/>
          <p:cNvPicPr>
            <a:picLocks noChangeAspect="1"/>
          </p:cNvPicPr>
          <p:nvPr userDrawn="1"/>
        </p:nvPicPr>
        <p:blipFill rotWithShape="1">
          <a:blip r:embed="rId20">
            <a:extLst>
              <a:ext uri="{28A0092B-C50C-407E-A947-70E740481C1C}">
                <a14:useLocalDpi xmlns:a14="http://schemas.microsoft.com/office/drawing/2010/main" xmlns="" val="0"/>
              </a:ext>
            </a:extLst>
          </a:blip>
          <a:srcRect b="15637"/>
          <a:stretch/>
        </p:blipFill>
        <p:spPr>
          <a:xfrm>
            <a:off x="135636" y="624353"/>
            <a:ext cx="1215044" cy="532619"/>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7" r:id="rId10"/>
    <p:sldLayoutId id="2147483663" r:id="rId11"/>
    <p:sldLayoutId id="2147483664" r:id="rId12"/>
    <p:sldLayoutId id="2147483665" r:id="rId13"/>
    <p:sldLayoutId id="2147483666" r:id="rId14"/>
    <p:sldLayoutId id="2147483667" r:id="rId15"/>
    <p:sldLayoutId id="2147483658" r:id="rId16"/>
    <p:sldLayoutId id="2147483659" r:id="rId17"/>
  </p:sldLayoutIdLst>
  <p:hf hdr="0" ftr="0" dt="0"/>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2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ubtítulo"/>
          <p:cNvSpPr>
            <a:spLocks noGrp="1"/>
          </p:cNvSpPr>
          <p:nvPr>
            <p:ph type="subTitle" idx="1"/>
          </p:nvPr>
        </p:nvSpPr>
        <p:spPr/>
        <p:txBody>
          <a:bodyPr/>
          <a:lstStyle/>
          <a:p>
            <a:endParaRPr lang="es-AR"/>
          </a:p>
        </p:txBody>
      </p:sp>
      <p:sp>
        <p:nvSpPr>
          <p:cNvPr id="3" name="2 Título"/>
          <p:cNvSpPr>
            <a:spLocks noGrp="1"/>
          </p:cNvSpPr>
          <p:nvPr>
            <p:ph type="ctrTitle"/>
          </p:nvPr>
        </p:nvSpPr>
        <p:spPr/>
        <p:txBody>
          <a:bodyPr/>
          <a:lstStyle/>
          <a:p>
            <a:endParaRPr lang="es-AR" dirty="0"/>
          </a:p>
        </p:txBody>
      </p:sp>
      <p:pic>
        <p:nvPicPr>
          <p:cNvPr id="4" name="3 Imagen" descr="4TO CICLO .png"/>
          <p:cNvPicPr>
            <a:picLocks noChangeAspect="1"/>
          </p:cNvPicPr>
          <p:nvPr/>
        </p:nvPicPr>
        <p:blipFill>
          <a:blip r:embed="rId2"/>
          <a:stretch>
            <a:fillRect/>
          </a:stretch>
        </p:blipFill>
        <p:spPr>
          <a:xfrm>
            <a:off x="0" y="0"/>
            <a:ext cx="12190413" cy="6858000"/>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514901" y="188643"/>
            <a:ext cx="10065992" cy="5937523"/>
          </a:xfrm>
        </p:spPr>
        <p:txBody>
          <a:bodyPr>
            <a:normAutofit lnSpcReduction="10000"/>
          </a:bodyPr>
          <a:lstStyle/>
          <a:p>
            <a:pPr indent="17463" algn="just">
              <a:buNone/>
            </a:pPr>
            <a:r>
              <a:rPr lang="es-AR" b="1" dirty="0"/>
              <a:t>En la declaración del ayudante de Tercera del Departamento de Delitos Económicos de la Prefectura Naval Argentina</a:t>
            </a:r>
            <a:r>
              <a:rPr lang="es-AR" dirty="0"/>
              <a:t>, se consignó que durante el procedimiento se le informó a las personas que </a:t>
            </a:r>
            <a:r>
              <a:rPr lang="es-AR" b="1" dirty="0"/>
              <a:t>todo tipo de comunicación telefónica que quisieran realizar a sus familiares o jefes se haría desde un solo dispositivo celular </a:t>
            </a:r>
            <a:r>
              <a:rPr lang="es-AR" dirty="0"/>
              <a:t>que era el que tenía el encargado del allanamiento y que fue </a:t>
            </a:r>
            <a:r>
              <a:rPr lang="es-AR" b="1" dirty="0"/>
              <a:t>proveído a la Prefectura por el Estado. </a:t>
            </a:r>
          </a:p>
          <a:p>
            <a:pPr indent="17463" algn="just">
              <a:buNone/>
            </a:pPr>
            <a:r>
              <a:rPr lang="es-AR" dirty="0"/>
              <a:t>Siguió diciendo que </a:t>
            </a:r>
            <a:r>
              <a:rPr lang="es-AR" b="1" dirty="0"/>
              <a:t>hubo inconvenientes porque la gente no recordaba los números a los que tenían que </a:t>
            </a:r>
            <a:r>
              <a:rPr lang="es-AR" b="1" dirty="0" smtClean="0"/>
              <a:t>comunicarse</a:t>
            </a:r>
            <a:r>
              <a:rPr lang="es-AR" dirty="0" smtClean="0"/>
              <a:t>, </a:t>
            </a:r>
            <a:r>
              <a:rPr lang="es-AR" dirty="0"/>
              <a:t>es así que el juzgado autorizó el encendido de los dispositivos sólo a los efectos de localizar el número telefónico al cual debían comunicarse, pero </a:t>
            </a:r>
            <a:r>
              <a:rPr lang="es-AR" b="1" dirty="0"/>
              <a:t>el problema era que </a:t>
            </a:r>
            <a:r>
              <a:rPr lang="es-AR" b="1" dirty="0" smtClean="0"/>
              <a:t>continuamente </a:t>
            </a:r>
            <a:r>
              <a:rPr lang="es-AR" b="1" dirty="0"/>
              <a:t>querían comunicarse con distintas personas</a:t>
            </a:r>
            <a:r>
              <a:rPr lang="es-AR" dirty="0"/>
              <a:t> y en distintos momentos, entonces fue que </a:t>
            </a:r>
            <a:r>
              <a:rPr lang="es-AR" b="1" dirty="0"/>
              <a:t>de manera cordial se les requirió que aporten las contraseñas</a:t>
            </a:r>
            <a:r>
              <a:rPr lang="es-AR" dirty="0"/>
              <a:t> de acceso a los dispositivos telefónicos y así </a:t>
            </a:r>
            <a:r>
              <a:rPr lang="es-AR" b="1" dirty="0"/>
              <a:t>hacer más dinámico el procedimiento. </a:t>
            </a:r>
            <a:endParaRPr lang="es-AR" b="1" dirty="0" smtClean="0"/>
          </a:p>
          <a:p>
            <a:pPr indent="17463" algn="just">
              <a:buNone/>
            </a:pPr>
            <a:r>
              <a:rPr lang="es-AR" b="1" dirty="0" smtClean="0"/>
              <a:t>En presencia de los testigos se tomó nota de las contraseñas y las claves en papeles tipo pegatinas amarillas</a:t>
            </a:r>
            <a:r>
              <a:rPr lang="es-AR" dirty="0" smtClean="0"/>
              <a:t>. Esto fue para hacer </a:t>
            </a:r>
            <a:r>
              <a:rPr lang="es-AR" b="1" dirty="0" smtClean="0"/>
              <a:t>más rápido el procedimiento </a:t>
            </a:r>
            <a:r>
              <a:rPr lang="es-AR" dirty="0" smtClean="0"/>
              <a:t>y para </a:t>
            </a:r>
            <a:r>
              <a:rPr lang="es-AR" b="1" dirty="0" smtClean="0"/>
              <a:t>evitar que al manipular sus teléfonos sin que el personal los viera, evitar la fuga de información. Los dueños no objetaron el pedido de las claves.</a:t>
            </a:r>
          </a:p>
        </p:txBody>
      </p:sp>
      <p:sp>
        <p:nvSpPr>
          <p:cNvPr id="4" name="3 Marcador de número de diapositiva"/>
          <p:cNvSpPr>
            <a:spLocks noGrp="1"/>
          </p:cNvSpPr>
          <p:nvPr>
            <p:ph type="sldNum" sz="quarter" idx="12"/>
          </p:nvPr>
        </p:nvSpPr>
        <p:spPr/>
        <p:txBody>
          <a:bodyPr/>
          <a:lstStyle/>
          <a:p>
            <a:fld id="{1382D154-C4B8-496D-9534-8181C7EFADA6}" type="slidenum">
              <a:rPr lang="es-AR" smtClean="0"/>
              <a:pPr/>
              <a:t>9</a:t>
            </a:fld>
            <a:endParaRPr lang="es-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473958" y="188643"/>
            <a:ext cx="10106935" cy="5937523"/>
          </a:xfrm>
        </p:spPr>
        <p:txBody>
          <a:bodyPr>
            <a:normAutofit/>
          </a:bodyPr>
          <a:lstStyle/>
          <a:p>
            <a:pPr marL="360363" indent="0" algn="just">
              <a:buNone/>
            </a:pPr>
            <a:r>
              <a:rPr lang="es-AR" b="1" dirty="0" smtClean="0"/>
              <a:t>La </a:t>
            </a:r>
            <a:r>
              <a:rPr lang="es-AR" b="1" dirty="0"/>
              <a:t>Corte ya ha dicho que la cláusula contenida en el artículo 18 de la Constitución Nacional es impedir la autoincriminación coactiva </a:t>
            </a:r>
            <a:r>
              <a:rPr lang="es-AR" dirty="0"/>
              <a:t>de quien se encuentra sometido a proceso penal. Por el contrario, </a:t>
            </a:r>
            <a:r>
              <a:rPr lang="es-AR" b="1" dirty="0"/>
              <a:t>por ninguna disposición se prohíbe la autoincriminación voluntaria </a:t>
            </a:r>
            <a:r>
              <a:rPr lang="es-AR" dirty="0"/>
              <a:t>decidida por el imputado. </a:t>
            </a:r>
          </a:p>
          <a:p>
            <a:pPr lvl="0" algn="just">
              <a:buFont typeface="Calibri" pitchFamily="34" charset="0"/>
              <a:buChar char="−"/>
            </a:pPr>
            <a:r>
              <a:rPr lang="es-AR" dirty="0"/>
              <a:t>La Cámara consideró que </a:t>
            </a:r>
            <a:r>
              <a:rPr lang="es-AR" b="1" dirty="0"/>
              <a:t>no hay elementos  que adviertan sostener que se haya coaccionado </a:t>
            </a:r>
            <a:r>
              <a:rPr lang="es-AR" dirty="0"/>
              <a:t>a los presentes en el domicilio allanado, para que aporten las claves. </a:t>
            </a:r>
          </a:p>
          <a:p>
            <a:pPr indent="17463" algn="just">
              <a:buNone/>
            </a:pPr>
            <a:r>
              <a:rPr lang="es-AR" dirty="0"/>
              <a:t>Asimismo, </a:t>
            </a:r>
            <a:r>
              <a:rPr lang="es-AR" b="1" dirty="0"/>
              <a:t>estaban presentes los abogados y autorizados de la firma en carácter de apoderados. </a:t>
            </a:r>
            <a:endParaRPr lang="es-AR" b="1" dirty="0" smtClean="0"/>
          </a:p>
          <a:p>
            <a:pPr indent="17463" algn="just">
              <a:buNone/>
            </a:pPr>
            <a:r>
              <a:rPr lang="es-AR" b="1" dirty="0" smtClean="0"/>
              <a:t>Las claves de los teléfonos fueron aportadas voluntariamente</a:t>
            </a:r>
            <a:r>
              <a:rPr lang="es-AR" dirty="0" smtClean="0"/>
              <a:t>, y por otra parte, la comunicación con el exterior estaba garantizada, aún sin utilizar los respectivos teléfonos, a través del teléfono que puso a disposición el personal a cargo del procedimiento. </a:t>
            </a:r>
          </a:p>
          <a:p>
            <a:pPr indent="17463" algn="just">
              <a:buNone/>
            </a:pPr>
            <a:endParaRPr lang="es-AR" b="1" dirty="0" smtClean="0"/>
          </a:p>
          <a:p>
            <a:pPr algn="just">
              <a:buNone/>
            </a:pPr>
            <a:endParaRPr lang="es-AR" dirty="0"/>
          </a:p>
        </p:txBody>
      </p:sp>
      <p:sp>
        <p:nvSpPr>
          <p:cNvPr id="4" name="3 Marcador de número de diapositiva"/>
          <p:cNvSpPr>
            <a:spLocks noGrp="1"/>
          </p:cNvSpPr>
          <p:nvPr>
            <p:ph type="sldNum" sz="quarter" idx="12"/>
          </p:nvPr>
        </p:nvSpPr>
        <p:spPr/>
        <p:txBody>
          <a:bodyPr/>
          <a:lstStyle/>
          <a:p>
            <a:fld id="{1382D154-C4B8-496D-9534-8181C7EFADA6}" type="slidenum">
              <a:rPr lang="es-AR" smtClean="0"/>
              <a:pPr/>
              <a:t>10</a:t>
            </a:fld>
            <a:endParaRPr lang="es-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473959" y="202291"/>
            <a:ext cx="10106933" cy="5937523"/>
          </a:xfrm>
        </p:spPr>
        <p:txBody>
          <a:bodyPr>
            <a:noAutofit/>
          </a:bodyPr>
          <a:lstStyle/>
          <a:p>
            <a:pPr marL="358775" indent="1588" algn="just">
              <a:buNone/>
            </a:pPr>
            <a:r>
              <a:rPr lang="es-AR" dirty="0" smtClean="0"/>
              <a:t>Asimismo </a:t>
            </a:r>
            <a:r>
              <a:rPr lang="es-AR" dirty="0"/>
              <a:t>con relación al quebramiento de la cadena de custodia del </a:t>
            </a:r>
            <a:r>
              <a:rPr lang="es-AR" dirty="0" err="1"/>
              <a:t>pendrive</a:t>
            </a:r>
            <a:r>
              <a:rPr lang="es-AR" dirty="0"/>
              <a:t> secuestrado, </a:t>
            </a:r>
            <a:r>
              <a:rPr lang="es-AR" b="1" dirty="0"/>
              <a:t>la Cámara consideró  que una mínima rotura en la parte inferior y una rotura aún más pequeña en su lateral inferior izquierdo</a:t>
            </a:r>
            <a:r>
              <a:rPr lang="es-AR" dirty="0"/>
              <a:t>, no advierten que de acuerdo con las previsiones del </a:t>
            </a:r>
            <a:r>
              <a:rPr lang="es-AR" b="1" dirty="0"/>
              <a:t>artículo 233 </a:t>
            </a:r>
            <a:r>
              <a:rPr lang="es-AR" dirty="0"/>
              <a:t>del Código Procesal Penal de la Nación </a:t>
            </a:r>
            <a:r>
              <a:rPr lang="es-AR" b="1" dirty="0"/>
              <a:t>permitan encontrar un sustento normativo para la nulidad pretendida</a:t>
            </a:r>
            <a:r>
              <a:rPr lang="es-AR" dirty="0"/>
              <a:t>;</a:t>
            </a:r>
          </a:p>
          <a:p>
            <a:pPr marL="358775" indent="1588" algn="just">
              <a:buNone/>
            </a:pPr>
            <a:r>
              <a:rPr lang="es-AR" dirty="0"/>
              <a:t>Tampoco se advierte, dice la Cámara, </a:t>
            </a:r>
            <a:r>
              <a:rPr lang="es-AR" b="1" dirty="0"/>
              <a:t>cuáles serían las pruebas obtenidas mediante el acceso a los teléfonos secuestrados </a:t>
            </a:r>
            <a:r>
              <a:rPr lang="es-AR" dirty="0"/>
              <a:t>de la manera en que fue cuestionada por la defensa </a:t>
            </a:r>
            <a:r>
              <a:rPr lang="es-AR" b="1" dirty="0"/>
              <a:t>o del dispositivo de almacenamiento (</a:t>
            </a:r>
            <a:r>
              <a:rPr lang="es-AR" b="1" dirty="0" err="1"/>
              <a:t>pendrive</a:t>
            </a:r>
            <a:r>
              <a:rPr lang="es-AR" b="1" dirty="0"/>
              <a:t>) </a:t>
            </a:r>
            <a:r>
              <a:rPr lang="es-AR" dirty="0"/>
              <a:t>secuestrado en el allanamiento. </a:t>
            </a:r>
          </a:p>
          <a:p>
            <a:pPr marL="358775" indent="1588" algn="just">
              <a:buNone/>
            </a:pPr>
            <a:r>
              <a:rPr lang="es-AR" b="1" dirty="0"/>
              <a:t>Por ello se confirmó la resolución dictada por el juez de primera instancia</a:t>
            </a:r>
            <a:r>
              <a:rPr lang="es-AR" dirty="0"/>
              <a:t> en cuanto rechazó los planteos de nulidad formulados en el marco del incidente. </a:t>
            </a:r>
          </a:p>
          <a:p>
            <a:pPr algn="just">
              <a:buNone/>
            </a:pPr>
            <a:endParaRPr lang="es-AR" dirty="0"/>
          </a:p>
          <a:p>
            <a:pPr algn="just"/>
            <a:endParaRPr lang="es-AR" dirty="0"/>
          </a:p>
        </p:txBody>
      </p:sp>
      <p:sp>
        <p:nvSpPr>
          <p:cNvPr id="4" name="3 Marcador de número de diapositiva"/>
          <p:cNvSpPr>
            <a:spLocks noGrp="1"/>
          </p:cNvSpPr>
          <p:nvPr>
            <p:ph type="sldNum" sz="quarter" idx="12"/>
          </p:nvPr>
        </p:nvSpPr>
        <p:spPr/>
        <p:txBody>
          <a:bodyPr/>
          <a:lstStyle/>
          <a:p>
            <a:fld id="{1382D154-C4B8-496D-9534-8181C7EFADA6}" type="slidenum">
              <a:rPr lang="es-AR" smtClean="0"/>
              <a:pPr/>
              <a:t>11</a:t>
            </a:fld>
            <a:endParaRPr lang="es-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456824" y="481084"/>
            <a:ext cx="10017409" cy="1041400"/>
          </a:xfrm>
        </p:spPr>
        <p:txBody>
          <a:bodyPr>
            <a:normAutofit fontScale="90000"/>
          </a:bodyPr>
          <a:lstStyle/>
          <a:p>
            <a:r>
              <a:rPr lang="es-AR" b="1" u="sng" dirty="0"/>
              <a:t>Autos: “ROLMEN SACIFIA y otros s/ </a:t>
            </a:r>
            <a:r>
              <a:rPr lang="es-AR" b="1" u="sng" dirty="0" err="1"/>
              <a:t>Inf</a:t>
            </a:r>
            <a:r>
              <a:rPr lang="es-AR" b="1" u="sng" dirty="0"/>
              <a:t>. Ley 24.769</a:t>
            </a:r>
            <a:r>
              <a:rPr lang="es-AR" b="1" u="sng" dirty="0" smtClean="0"/>
              <a:t>”</a:t>
            </a:r>
            <a:endParaRPr lang="es-AR" dirty="0"/>
          </a:p>
        </p:txBody>
      </p:sp>
      <p:sp>
        <p:nvSpPr>
          <p:cNvPr id="3" name="2 Marcador de contenido"/>
          <p:cNvSpPr>
            <a:spLocks noGrp="1"/>
          </p:cNvSpPr>
          <p:nvPr>
            <p:ph idx="1"/>
          </p:nvPr>
        </p:nvSpPr>
        <p:spPr>
          <a:xfrm>
            <a:off x="1064525" y="1600203"/>
            <a:ext cx="10790570" cy="4525963"/>
          </a:xfrm>
        </p:spPr>
        <p:txBody>
          <a:bodyPr>
            <a:noAutofit/>
          </a:bodyPr>
          <a:lstStyle/>
          <a:p>
            <a:pPr algn="just">
              <a:buNone/>
            </a:pPr>
            <a:r>
              <a:rPr lang="es-AR" u="sng" dirty="0"/>
              <a:t>J.N.P.E. N°3 Sec. N°6</a:t>
            </a:r>
            <a:endParaRPr lang="es-AR" dirty="0"/>
          </a:p>
          <a:p>
            <a:pPr algn="just">
              <a:buNone/>
            </a:pPr>
            <a:r>
              <a:rPr lang="es-AR" u="sng" dirty="0"/>
              <a:t>C.N.P.E. Sala “B”</a:t>
            </a:r>
            <a:endParaRPr lang="es-AR" dirty="0"/>
          </a:p>
          <a:p>
            <a:pPr algn="just">
              <a:buNone/>
            </a:pPr>
            <a:r>
              <a:rPr lang="es-AR" dirty="0"/>
              <a:t>Noviembre/2020</a:t>
            </a:r>
          </a:p>
          <a:p>
            <a:pPr lvl="0" algn="just">
              <a:buFont typeface="Calibri" pitchFamily="34" charset="0"/>
              <a:buChar char="−"/>
            </a:pPr>
            <a:r>
              <a:rPr lang="es-AR" b="1" dirty="0"/>
              <a:t>En primera instancia se había dictado auto de procesamiento de L.K. en carácter de presidente y de C.A.K. en carácter de directora</a:t>
            </a:r>
            <a:r>
              <a:rPr lang="es-AR" dirty="0"/>
              <a:t>, con relación a la </a:t>
            </a:r>
            <a:r>
              <a:rPr lang="es-AR" b="1" dirty="0"/>
              <a:t>omisión presunta de depósito dentro de los treinta días corridos correspondientes </a:t>
            </a:r>
            <a:r>
              <a:rPr lang="es-AR" dirty="0"/>
              <a:t>al vencimiento para el ingreso de las sumas que habían sido </a:t>
            </a:r>
            <a:r>
              <a:rPr lang="es-AR" b="1" dirty="0"/>
              <a:t>retenidas o los empleados en relación de dependencia de la firma ROLMEN SACIFIA, en concepto de aportes con destino al Sistema Único de la Seguridad Social </a:t>
            </a:r>
            <a:r>
              <a:rPr lang="es-AR" dirty="0"/>
              <a:t>correspondientes a los períodos fiscales 6/2013 a 6/2017 (artículo 7 del artículo 279 de la ley 27.430 Título IX). </a:t>
            </a:r>
            <a:r>
              <a:rPr lang="es-AR" b="1" dirty="0"/>
              <a:t>También, se ordenó embargo </a:t>
            </a:r>
            <a:r>
              <a:rPr lang="es-AR" dirty="0"/>
              <a:t>por la suma de $19.000.000</a:t>
            </a:r>
            <a:r>
              <a:rPr lang="es-AR" dirty="0" smtClean="0"/>
              <a:t>.</a:t>
            </a:r>
            <a:endParaRPr lang="es-AR" dirty="0"/>
          </a:p>
        </p:txBody>
      </p:sp>
      <p:sp>
        <p:nvSpPr>
          <p:cNvPr id="4" name="3 Marcador de número de diapositiva"/>
          <p:cNvSpPr>
            <a:spLocks noGrp="1"/>
          </p:cNvSpPr>
          <p:nvPr>
            <p:ph type="sldNum" sz="quarter" idx="12"/>
          </p:nvPr>
        </p:nvSpPr>
        <p:spPr/>
        <p:txBody>
          <a:bodyPr/>
          <a:lstStyle/>
          <a:p>
            <a:fld id="{1382D154-C4B8-496D-9534-8181C7EFADA6}" type="slidenum">
              <a:rPr lang="es-AR" smtClean="0"/>
              <a:pPr/>
              <a:t>12</a:t>
            </a:fld>
            <a:endParaRPr lang="es-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514901" y="188643"/>
            <a:ext cx="10065992" cy="5937523"/>
          </a:xfrm>
        </p:spPr>
        <p:txBody>
          <a:bodyPr>
            <a:noAutofit/>
          </a:bodyPr>
          <a:lstStyle/>
          <a:p>
            <a:pPr lvl="0" algn="just">
              <a:buFont typeface="Calibri" pitchFamily="34" charset="0"/>
              <a:buChar char="−"/>
            </a:pPr>
            <a:r>
              <a:rPr lang="es-AR" b="1" dirty="0"/>
              <a:t>El defensor apeló la resolución</a:t>
            </a:r>
            <a:r>
              <a:rPr lang="es-AR" dirty="0"/>
              <a:t>, no cuestionando la materialidad de los hechos, sino que </a:t>
            </a:r>
            <a:r>
              <a:rPr lang="es-AR" b="1" dirty="0"/>
              <a:t>se agravió por considerar que no estaba acreditada la intervención de sus defendidos</a:t>
            </a:r>
            <a:r>
              <a:rPr lang="es-AR" dirty="0"/>
              <a:t>; asimismo el Juez de Grado </a:t>
            </a:r>
            <a:r>
              <a:rPr lang="es-AR" b="1" dirty="0"/>
              <a:t>no había tenido en cuenta los descargos por los cuales se manifestó la difícil situación económica de la empresa</a:t>
            </a:r>
            <a:r>
              <a:rPr lang="es-AR" dirty="0"/>
              <a:t> a partir del año 2014 y la falta de participación de los imputados. </a:t>
            </a:r>
          </a:p>
          <a:p>
            <a:pPr lvl="0" algn="just">
              <a:buFont typeface="Calibri" pitchFamily="34" charset="0"/>
              <a:buChar char="−"/>
            </a:pPr>
            <a:r>
              <a:rPr lang="es-AR" b="1" dirty="0"/>
              <a:t>La Cámara trató en primer lugar la omisión de depósito </a:t>
            </a:r>
            <a:r>
              <a:rPr lang="es-AR" dirty="0"/>
              <a:t>correspondiente </a:t>
            </a:r>
            <a:r>
              <a:rPr lang="es-AR" b="1" dirty="0"/>
              <a:t>al mes de 6/2013 </a:t>
            </a:r>
            <a:r>
              <a:rPr lang="es-AR" dirty="0"/>
              <a:t>por la suma de $141.989,08. </a:t>
            </a:r>
            <a:r>
              <a:rPr lang="es-AR" b="1" dirty="0"/>
              <a:t>Así consideró que el vencimiento de los treinta días había operado el 11/8/2013 y que se registraba un pago parcial con fecha 19/7/2013 de $57.478,96</a:t>
            </a:r>
            <a:r>
              <a:rPr lang="es-AR" dirty="0"/>
              <a:t>, es decir dentro de los treinta días, siguiendo adeudando $84.510,12 y que </a:t>
            </a:r>
            <a:r>
              <a:rPr lang="es-AR" b="1" dirty="0"/>
              <a:t>por lo tanto no superaba los $100.000 como condición objetiva de punibilidad</a:t>
            </a:r>
            <a:r>
              <a:rPr lang="es-AR" dirty="0"/>
              <a:t>.</a:t>
            </a:r>
          </a:p>
          <a:p>
            <a:pPr marL="360363" indent="0" algn="just">
              <a:buNone/>
            </a:pPr>
            <a:r>
              <a:rPr lang="es-AR" dirty="0"/>
              <a:t>Por lo tanto </a:t>
            </a:r>
            <a:r>
              <a:rPr lang="es-AR" b="1" dirty="0"/>
              <a:t>el procesamiento por ese período no se encuentra ajustado a derecho </a:t>
            </a:r>
            <a:r>
              <a:rPr lang="es-AR" dirty="0"/>
              <a:t>y debe ser revocado. </a:t>
            </a:r>
            <a:endParaRPr lang="es-AR" dirty="0" smtClean="0"/>
          </a:p>
          <a:p>
            <a:pPr marL="360363" indent="0" algn="just">
              <a:buNone/>
            </a:pPr>
            <a:r>
              <a:rPr lang="es-AR" b="1" dirty="0" smtClean="0"/>
              <a:t>Con relación a los restantes hechos</a:t>
            </a:r>
            <a:r>
              <a:rPr lang="es-AR" dirty="0" smtClean="0"/>
              <a:t>, si bien en algunos casos se habían registrado pagos parciales fueron en algunos casos extemporáneos o bien dentro del término, pero el </a:t>
            </a:r>
            <a:r>
              <a:rPr lang="es-AR" b="1" dirty="0" smtClean="0"/>
              <a:t>monto adeudado a la fecha del vencimiento era superior a los $100.000</a:t>
            </a:r>
            <a:r>
              <a:rPr lang="es-AR" dirty="0" smtClean="0"/>
              <a:t>.</a:t>
            </a:r>
          </a:p>
        </p:txBody>
      </p:sp>
      <p:sp>
        <p:nvSpPr>
          <p:cNvPr id="4" name="3 Marcador de número de diapositiva"/>
          <p:cNvSpPr>
            <a:spLocks noGrp="1"/>
          </p:cNvSpPr>
          <p:nvPr>
            <p:ph type="sldNum" sz="quarter" idx="12"/>
          </p:nvPr>
        </p:nvSpPr>
        <p:spPr/>
        <p:txBody>
          <a:bodyPr/>
          <a:lstStyle/>
          <a:p>
            <a:fld id="{1382D154-C4B8-496D-9534-8181C7EFADA6}" type="slidenum">
              <a:rPr lang="es-AR" smtClean="0"/>
              <a:pPr/>
              <a:t>13</a:t>
            </a:fld>
            <a:endParaRPr lang="es-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569493" y="188643"/>
            <a:ext cx="10011400" cy="5937523"/>
          </a:xfrm>
        </p:spPr>
        <p:txBody>
          <a:bodyPr>
            <a:normAutofit lnSpcReduction="10000"/>
          </a:bodyPr>
          <a:lstStyle/>
          <a:p>
            <a:pPr lvl="0" algn="just">
              <a:buFont typeface="Calibri" pitchFamily="34" charset="0"/>
              <a:buChar char="−"/>
            </a:pPr>
            <a:r>
              <a:rPr lang="es-AR" b="1" dirty="0" smtClean="0"/>
              <a:t>Un </a:t>
            </a:r>
            <a:r>
              <a:rPr lang="es-AR" b="1" dirty="0"/>
              <a:t>agravio fue sostener que los imputados no tuvieron participación </a:t>
            </a:r>
            <a:r>
              <a:rPr lang="es-AR" dirty="0"/>
              <a:t>dado que se había llegado a un acuerdo con G.I., conformado por E.J.I. y F.I. por el cual </a:t>
            </a:r>
            <a:r>
              <a:rPr lang="es-AR" b="1" dirty="0"/>
              <a:t>se cedió el control de la empresa a ellos</a:t>
            </a:r>
            <a:r>
              <a:rPr lang="es-AR" dirty="0"/>
              <a:t>. G.I., se había abusado de la situación familiar de la empresa y </a:t>
            </a:r>
            <a:r>
              <a:rPr lang="es-AR" b="1" dirty="0"/>
              <a:t>omitieron hacer los depósitos y desviaron ingresos de ROLMEN hacia la empresa procesadora “San José de Flores” </a:t>
            </a:r>
            <a:r>
              <a:rPr lang="es-AR" dirty="0"/>
              <a:t>apropiándose indebidamente de cheques y de ese modo vaciar la empresa. </a:t>
            </a:r>
          </a:p>
          <a:p>
            <a:pPr indent="17463" algn="just">
              <a:buNone/>
            </a:pPr>
            <a:r>
              <a:rPr lang="es-AR" b="1" dirty="0"/>
              <a:t>No se tomó conocimiento de ello, sino cuando ya era irreversible</a:t>
            </a:r>
            <a:r>
              <a:rPr lang="es-AR" dirty="0"/>
              <a:t>, pues la empresa se encontraba arruinada. Todo ello surge de la </a:t>
            </a:r>
            <a:r>
              <a:rPr lang="es-AR" b="1" dirty="0"/>
              <a:t>denuncia penal presentada en el fuero penal ordinario. </a:t>
            </a:r>
            <a:endParaRPr lang="es-AR" b="1" dirty="0" smtClean="0"/>
          </a:p>
          <a:p>
            <a:pPr lvl="0">
              <a:buFont typeface="Calibri" pitchFamily="34" charset="0"/>
              <a:buChar char="−"/>
            </a:pPr>
            <a:r>
              <a:rPr lang="es-AR" b="1" dirty="0" smtClean="0"/>
              <a:t>La Cámara consideró que ello no tiene sustento probatorio y está reñida con las reglas de la lógica y de la experiencia</a:t>
            </a:r>
            <a:r>
              <a:rPr lang="es-AR" dirty="0" smtClean="0"/>
              <a:t>. </a:t>
            </a:r>
          </a:p>
          <a:p>
            <a:pPr indent="17463">
              <a:buNone/>
            </a:pPr>
            <a:r>
              <a:rPr lang="es-AR" dirty="0" smtClean="0"/>
              <a:t>Por otra parte </a:t>
            </a:r>
            <a:r>
              <a:rPr lang="es-AR" b="1" dirty="0" smtClean="0"/>
              <a:t>surgía de la Inspección General de Justicia, que, L.K. había ocupado el cargo de presidente </a:t>
            </a:r>
            <a:r>
              <a:rPr lang="es-AR" dirty="0" smtClean="0"/>
              <a:t>desde la fundación de la sociedad en el año 1968 y </a:t>
            </a:r>
            <a:r>
              <a:rPr lang="es-AR" b="1" dirty="0" smtClean="0"/>
              <a:t>C.A.K. había sido designada como directora</a:t>
            </a:r>
            <a:r>
              <a:rPr lang="es-AR" dirty="0" smtClean="0"/>
              <a:t> en octubre de 2011. Además, </a:t>
            </a:r>
            <a:r>
              <a:rPr lang="es-AR" b="1" dirty="0" smtClean="0"/>
              <a:t>tenían el total del paquete accionario de la empresa y eran los únicos autorizados a operar en las cuentas corrientes que la sociedad tenía en distintos bancos</a:t>
            </a:r>
            <a:r>
              <a:rPr lang="es-AR" dirty="0" smtClean="0"/>
              <a:t>.</a:t>
            </a:r>
          </a:p>
        </p:txBody>
      </p:sp>
      <p:sp>
        <p:nvSpPr>
          <p:cNvPr id="4" name="3 Marcador de número de diapositiva"/>
          <p:cNvSpPr>
            <a:spLocks noGrp="1"/>
          </p:cNvSpPr>
          <p:nvPr>
            <p:ph type="sldNum" sz="quarter" idx="12"/>
          </p:nvPr>
        </p:nvSpPr>
        <p:spPr/>
        <p:txBody>
          <a:bodyPr/>
          <a:lstStyle/>
          <a:p>
            <a:fld id="{1382D154-C4B8-496D-9534-8181C7EFADA6}" type="slidenum">
              <a:rPr lang="es-AR" smtClean="0"/>
              <a:pPr/>
              <a:t>14</a:t>
            </a:fld>
            <a:endParaRPr lang="es-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542197" y="188643"/>
            <a:ext cx="10312900" cy="5937523"/>
          </a:xfrm>
        </p:spPr>
        <p:txBody>
          <a:bodyPr>
            <a:noAutofit/>
          </a:bodyPr>
          <a:lstStyle/>
          <a:p>
            <a:pPr indent="17463">
              <a:buNone/>
            </a:pPr>
            <a:r>
              <a:rPr lang="es-AR" sz="2250" b="1" dirty="0" smtClean="0"/>
              <a:t>Dos </a:t>
            </a:r>
            <a:r>
              <a:rPr lang="es-AR" sz="2250" b="1" dirty="0"/>
              <a:t>testigos habían declarado que el dueño de la firma era C.K. y en 2010 pasó a manejar toda la firma su hija C.A.K</a:t>
            </a:r>
            <a:r>
              <a:rPr lang="es-AR" sz="2250" dirty="0"/>
              <a:t>. Luego, en el mes de </a:t>
            </a:r>
            <a:r>
              <a:rPr lang="es-AR" sz="2250" b="1" dirty="0"/>
              <a:t>abril de 2012 C. le cedió la administración de la firma a Eduardo Ignoto</a:t>
            </a:r>
            <a:r>
              <a:rPr lang="es-AR" sz="2250" dirty="0"/>
              <a:t>, quien se hizo cargo de la empresa y le abonaba un alquiler mensual a C., </a:t>
            </a:r>
            <a:r>
              <a:rPr lang="es-AR" sz="2250" b="1" dirty="0"/>
              <a:t>hasta el mes de julio de 2016, en donde C.K. volvió a retomar el manejo de la empresa. </a:t>
            </a:r>
            <a:endParaRPr lang="es-AR" sz="2250" b="1" dirty="0" smtClean="0"/>
          </a:p>
          <a:p>
            <a:pPr indent="17463">
              <a:buNone/>
            </a:pPr>
            <a:r>
              <a:rPr lang="es-AR" sz="2250" b="1" dirty="0"/>
              <a:t>Por ello no puede prosperar el agravio de la defensa que relativizó el valor probatorio asignado a los dichos de los testigos</a:t>
            </a:r>
            <a:r>
              <a:rPr lang="es-AR" sz="2250" dirty="0"/>
              <a:t>, en virtud de que fueron </a:t>
            </a:r>
            <a:r>
              <a:rPr lang="es-AR" sz="2250" b="1" dirty="0"/>
              <a:t>denunciadas como participantes de la estafa y defraudación por administración infiel</a:t>
            </a:r>
            <a:r>
              <a:rPr lang="es-AR" sz="2250" dirty="0"/>
              <a:t> de ROLMEN. </a:t>
            </a:r>
            <a:endParaRPr lang="es-AR" sz="2250" dirty="0" smtClean="0"/>
          </a:p>
          <a:p>
            <a:pPr indent="17463">
              <a:buNone/>
            </a:pPr>
            <a:r>
              <a:rPr lang="es-AR" sz="2400" dirty="0" smtClean="0"/>
              <a:t>Además, el código de formas deja librada a la sana crítica del tribunal la valoración de las declaraciones testificales recibidas en la causa (artículo 241 del C.P.P.N.).</a:t>
            </a:r>
          </a:p>
          <a:p>
            <a:pPr indent="17463">
              <a:buNone/>
            </a:pPr>
            <a:endParaRPr lang="es-AR" sz="2250" dirty="0"/>
          </a:p>
        </p:txBody>
      </p:sp>
      <p:sp>
        <p:nvSpPr>
          <p:cNvPr id="4" name="3 Marcador de número de diapositiva"/>
          <p:cNvSpPr>
            <a:spLocks noGrp="1"/>
          </p:cNvSpPr>
          <p:nvPr>
            <p:ph type="sldNum" sz="quarter" idx="12"/>
          </p:nvPr>
        </p:nvSpPr>
        <p:spPr/>
        <p:txBody>
          <a:bodyPr/>
          <a:lstStyle/>
          <a:p>
            <a:fld id="{1382D154-C4B8-496D-9534-8181C7EFADA6}" type="slidenum">
              <a:rPr lang="es-AR" smtClean="0"/>
              <a:pPr/>
              <a:t>15</a:t>
            </a:fld>
            <a:endParaRPr lang="es-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583141" y="149905"/>
            <a:ext cx="9997753" cy="5976261"/>
          </a:xfrm>
        </p:spPr>
        <p:txBody>
          <a:bodyPr>
            <a:noAutofit/>
          </a:bodyPr>
          <a:lstStyle/>
          <a:p>
            <a:pPr indent="17463">
              <a:buNone/>
            </a:pPr>
            <a:r>
              <a:rPr lang="es-AR" b="1" dirty="0" smtClean="0"/>
              <a:t>No </a:t>
            </a:r>
            <a:r>
              <a:rPr lang="es-AR" b="1" dirty="0"/>
              <a:t>resultó ser verosímil que quienes desempeñaron los cargos de presidente y directora titular se hayan mantenido ajenos a las cuestiones vinculadas a las obligaciones tributarias </a:t>
            </a:r>
            <a:r>
              <a:rPr lang="es-AR" dirty="0"/>
              <a:t>de la sociedad, invocando haber cedido el control de la empresa a un grupo de personas, mediante </a:t>
            </a:r>
            <a:r>
              <a:rPr lang="es-AR" b="1" dirty="0"/>
              <a:t>una supuesta operación </a:t>
            </a:r>
            <a:r>
              <a:rPr lang="es-AR" dirty="0"/>
              <a:t>que según el propio </a:t>
            </a:r>
            <a:r>
              <a:rPr lang="es-AR" b="1" dirty="0"/>
              <a:t>L.K. no estaría </a:t>
            </a:r>
            <a:r>
              <a:rPr lang="es-AR" dirty="0"/>
              <a:t>documentada en ningún contrato o papel que instrumente el traspaso </a:t>
            </a:r>
            <a:r>
              <a:rPr lang="es-AR" b="1" dirty="0"/>
              <a:t>de la administración </a:t>
            </a:r>
            <a:r>
              <a:rPr lang="es-AR" dirty="0"/>
              <a:t>y control de la empresa a la familia Ignoto. </a:t>
            </a:r>
            <a:r>
              <a:rPr lang="es-AR" b="1" dirty="0"/>
              <a:t>Todo se pactó de palabra entre L.K. y E.J.I.</a:t>
            </a:r>
            <a:r>
              <a:rPr lang="es-AR" dirty="0"/>
              <a:t> en representación este último de su grupo familiar. </a:t>
            </a:r>
          </a:p>
          <a:p>
            <a:pPr lvl="0">
              <a:buFont typeface="Calibri" pitchFamily="34" charset="0"/>
              <a:buChar char="−"/>
            </a:pPr>
            <a:r>
              <a:rPr lang="es-AR" dirty="0"/>
              <a:t>La Cámara consideró que </a:t>
            </a:r>
            <a:r>
              <a:rPr lang="es-AR" b="1" dirty="0"/>
              <a:t>aún de verificarse en un futuro la intervención de terceros </a:t>
            </a:r>
            <a:r>
              <a:rPr lang="es-AR" dirty="0"/>
              <a:t>en los hechos que se atribuyen a L.K. y a C.A.K., </a:t>
            </a:r>
            <a:r>
              <a:rPr lang="es-AR" b="1" dirty="0"/>
              <a:t>esa circunstancia no puede constituirse en una causal de eximición de responsabilidad </a:t>
            </a:r>
            <a:r>
              <a:rPr lang="es-AR" dirty="0"/>
              <a:t>de los nombrados y la ponderación de la responsabilidad de cada una habrá de hacerse de acuerdo a las reglas de la participación criminal. </a:t>
            </a:r>
            <a:endParaRPr lang="es-AR" dirty="0" smtClean="0"/>
          </a:p>
          <a:p>
            <a:pPr indent="-12700">
              <a:buNone/>
            </a:pPr>
            <a:r>
              <a:rPr lang="es-AR" dirty="0" smtClean="0"/>
              <a:t>Con relación al auto de procesamiento respecto de la firma ROLMEN SACIFIA, </a:t>
            </a:r>
            <a:r>
              <a:rPr lang="es-AR" b="1" dirty="0" smtClean="0"/>
              <a:t>el artículo 13 de la ley 27.430, segunda parte prevé la responsabilidad penal de una persona de existencia ideal por los delitos previstos en dicho régimen </a:t>
            </a:r>
            <a:r>
              <a:rPr lang="es-AR" dirty="0" smtClean="0"/>
              <a:t>y la posibilidad de aplicarle sanciones específicamente previstas cuando </a:t>
            </a:r>
            <a:r>
              <a:rPr lang="es-AR" b="1" dirty="0" smtClean="0"/>
              <a:t>“… los hechos delictivos previstos en esta ley hubieran sido realizados en nombre, o con la intervención, o en beneficio de una persona de existencia ideal…”.</a:t>
            </a:r>
          </a:p>
        </p:txBody>
      </p:sp>
      <p:sp>
        <p:nvSpPr>
          <p:cNvPr id="4" name="3 Marcador de número de diapositiva"/>
          <p:cNvSpPr>
            <a:spLocks noGrp="1"/>
          </p:cNvSpPr>
          <p:nvPr>
            <p:ph type="sldNum" sz="quarter" idx="12"/>
          </p:nvPr>
        </p:nvSpPr>
        <p:spPr/>
        <p:txBody>
          <a:bodyPr/>
          <a:lstStyle/>
          <a:p>
            <a:fld id="{1382D154-C4B8-496D-9534-8181C7EFADA6}" type="slidenum">
              <a:rPr lang="es-AR" smtClean="0"/>
              <a:pPr/>
              <a:t>16</a:t>
            </a:fld>
            <a:endParaRPr lang="es-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542197" y="188643"/>
            <a:ext cx="10038695" cy="5937523"/>
          </a:xfrm>
        </p:spPr>
        <p:txBody>
          <a:bodyPr>
            <a:noAutofit/>
          </a:bodyPr>
          <a:lstStyle/>
          <a:p>
            <a:pPr lvl="0" algn="just">
              <a:buFont typeface="Calibri" pitchFamily="34" charset="0"/>
              <a:buChar char="−"/>
            </a:pPr>
            <a:r>
              <a:rPr lang="es-AR" sz="2100" dirty="0" smtClean="0"/>
              <a:t>Por </a:t>
            </a:r>
            <a:r>
              <a:rPr lang="es-AR" sz="2100" dirty="0"/>
              <a:t>ello concluye la Cámara que </a:t>
            </a:r>
            <a:r>
              <a:rPr lang="es-AR" sz="2100" b="1" dirty="0"/>
              <a:t>el auto de procesamiento </a:t>
            </a:r>
            <a:r>
              <a:rPr lang="es-AR" sz="2100" dirty="0"/>
              <a:t>dictado respecto de L.K. de C.A.K. y de ROLMEN SACIFIA </a:t>
            </a:r>
            <a:r>
              <a:rPr lang="es-AR" sz="2100" b="1" dirty="0"/>
              <a:t>resulta ser ajustado a derecho. </a:t>
            </a:r>
          </a:p>
          <a:p>
            <a:pPr lvl="0" algn="just">
              <a:buFont typeface="Calibri" pitchFamily="34" charset="0"/>
              <a:buChar char="−"/>
            </a:pPr>
            <a:r>
              <a:rPr lang="es-AR" sz="2100" dirty="0"/>
              <a:t>Finalmente </a:t>
            </a:r>
            <a:r>
              <a:rPr lang="es-AR" sz="2100" b="1" dirty="0"/>
              <a:t>con relación al embargo toda vez que no se introdujo agravio autónomo, correspondió declarar mal concedido el recurso de apelación </a:t>
            </a:r>
            <a:r>
              <a:rPr lang="es-AR" sz="2100" dirty="0"/>
              <a:t>deducido respecto de esa decisión. </a:t>
            </a:r>
            <a:endParaRPr lang="es-AR" sz="2100" dirty="0" smtClean="0"/>
          </a:p>
          <a:p>
            <a:pPr algn="just">
              <a:buFont typeface="Calibri" pitchFamily="34" charset="0"/>
              <a:buChar char="−"/>
            </a:pPr>
            <a:r>
              <a:rPr lang="es-AR" sz="2100" dirty="0"/>
              <a:t>Por ello </a:t>
            </a:r>
            <a:r>
              <a:rPr lang="es-AR" sz="2100" b="1" dirty="0"/>
              <a:t>se declaró mal concedido el recurso en cuanto al embargo, se revocó parcialmente la resolución</a:t>
            </a:r>
            <a:r>
              <a:rPr lang="es-AR" sz="2100" dirty="0"/>
              <a:t> recurrida en cuanto a la omisión de depósito de los aportes retenidos a los empleados en relación de dependencia de ROLMEN SACIFIA en concepto de aportes previsionales y destinados a la obra social correspondientes </a:t>
            </a:r>
            <a:r>
              <a:rPr lang="es-AR" sz="2100" b="1" dirty="0"/>
              <a:t>al </a:t>
            </a:r>
            <a:r>
              <a:rPr lang="es-AR" sz="2100" b="1" dirty="0" smtClean="0"/>
              <a:t>período </a:t>
            </a:r>
            <a:r>
              <a:rPr lang="es-AR" sz="2100" b="1" dirty="0"/>
              <a:t>6/2013 y se confirmó parcialmente la resolución con relación a los períodos restantes. </a:t>
            </a:r>
          </a:p>
        </p:txBody>
      </p:sp>
      <p:sp>
        <p:nvSpPr>
          <p:cNvPr id="4" name="3 Marcador de número de diapositiva"/>
          <p:cNvSpPr>
            <a:spLocks noGrp="1"/>
          </p:cNvSpPr>
          <p:nvPr>
            <p:ph type="sldNum" sz="quarter" idx="12"/>
          </p:nvPr>
        </p:nvSpPr>
        <p:spPr/>
        <p:txBody>
          <a:bodyPr/>
          <a:lstStyle/>
          <a:p>
            <a:fld id="{1382D154-C4B8-496D-9534-8181C7EFADA6}" type="slidenum">
              <a:rPr lang="es-AR" smtClean="0"/>
              <a:pPr/>
              <a:t>17</a:t>
            </a:fld>
            <a:endParaRPr lang="es-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AR" b="1" u="sng" dirty="0"/>
              <a:t>Autos: “DERUDDER, Guillermo Diego y otros s/ </a:t>
            </a:r>
            <a:r>
              <a:rPr lang="es-AR" b="1" u="sng" dirty="0" err="1"/>
              <a:t>Inf</a:t>
            </a:r>
            <a:r>
              <a:rPr lang="es-AR" b="1" u="sng" dirty="0"/>
              <a:t>. Ley 24.769</a:t>
            </a:r>
            <a:r>
              <a:rPr lang="es-AR" b="1" u="sng" dirty="0" smtClean="0"/>
              <a:t>”</a:t>
            </a:r>
            <a:endParaRPr lang="es-AR" dirty="0"/>
          </a:p>
        </p:txBody>
      </p:sp>
      <p:sp>
        <p:nvSpPr>
          <p:cNvPr id="3" name="2 Marcador de contenido"/>
          <p:cNvSpPr>
            <a:spLocks noGrp="1"/>
          </p:cNvSpPr>
          <p:nvPr>
            <p:ph idx="1"/>
          </p:nvPr>
        </p:nvSpPr>
        <p:spPr/>
        <p:txBody>
          <a:bodyPr>
            <a:normAutofit/>
          </a:bodyPr>
          <a:lstStyle/>
          <a:p>
            <a:pPr algn="just">
              <a:buNone/>
            </a:pPr>
            <a:r>
              <a:rPr lang="es-AR" u="sng" dirty="0"/>
              <a:t>Cámara Federal de Paraná</a:t>
            </a:r>
            <a:endParaRPr lang="es-AR" dirty="0"/>
          </a:p>
          <a:p>
            <a:pPr algn="just">
              <a:buNone/>
            </a:pPr>
            <a:r>
              <a:rPr lang="es-AR" dirty="0"/>
              <a:t>24/8/2020</a:t>
            </a:r>
          </a:p>
          <a:p>
            <a:pPr lvl="0" algn="just">
              <a:buFont typeface="Calibri" pitchFamily="34" charset="0"/>
              <a:buChar char="−"/>
            </a:pPr>
            <a:r>
              <a:rPr lang="es-AR" b="1" dirty="0"/>
              <a:t>En los autos de la referencia se dicta procesamiento a los imputados como coautores el delito de simulación dolosa de pagos de la “Empresa San José S.A.”, previsto en el artículo 11 de la ley 24.769</a:t>
            </a:r>
            <a:r>
              <a:rPr lang="es-AR" dirty="0"/>
              <a:t> y en función del artículo 45 del Código Penal, artículos 306 y 308 del Código Procesal Penal de la Nación. </a:t>
            </a:r>
          </a:p>
          <a:p>
            <a:pPr lvl="0" algn="just">
              <a:buFont typeface="Calibri" pitchFamily="34" charset="0"/>
              <a:buChar char="−"/>
            </a:pPr>
            <a:r>
              <a:rPr lang="es-AR" b="1" dirty="0"/>
              <a:t>Los defensores piden la revocación del procesamiento y embargo </a:t>
            </a:r>
            <a:r>
              <a:rPr lang="es-AR" dirty="0"/>
              <a:t>y además destacan que está pendiente la resolución respecto de la excepción de suspensión de la acción penal por aplicación de la ley </a:t>
            </a:r>
            <a:r>
              <a:rPr lang="es-AR" b="1" dirty="0"/>
              <a:t>27.260</a:t>
            </a:r>
            <a:r>
              <a:rPr lang="es-AR" dirty="0"/>
              <a:t>, toda vez que el juez no se expidió a pesar de las directivas de la Cámara. </a:t>
            </a:r>
          </a:p>
        </p:txBody>
      </p:sp>
      <p:sp>
        <p:nvSpPr>
          <p:cNvPr id="4" name="3 Marcador de número de diapositiva"/>
          <p:cNvSpPr>
            <a:spLocks noGrp="1"/>
          </p:cNvSpPr>
          <p:nvPr>
            <p:ph type="sldNum" sz="quarter" idx="12"/>
          </p:nvPr>
        </p:nvSpPr>
        <p:spPr/>
        <p:txBody>
          <a:bodyPr/>
          <a:lstStyle/>
          <a:p>
            <a:fld id="{1382D154-C4B8-496D-9534-8181C7EFADA6}" type="slidenum">
              <a:rPr lang="es-AR" smtClean="0"/>
              <a:pPr/>
              <a:t>18</a:t>
            </a:fld>
            <a:endParaRPr lang="es-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Autofit/>
          </a:bodyPr>
          <a:lstStyle/>
          <a:p>
            <a:r>
              <a:rPr lang="es-AR" sz="3200" b="1" u="sng" dirty="0"/>
              <a:t>Autos: “H.S.B.C. BANK ARGENTINA S.A. s/ </a:t>
            </a:r>
            <a:r>
              <a:rPr lang="es-AR" sz="3200" b="1" u="sng" dirty="0" err="1"/>
              <a:t>Inf</a:t>
            </a:r>
            <a:r>
              <a:rPr lang="es-AR" sz="3200" b="1" u="sng" dirty="0"/>
              <a:t>. ley 24.769”. </a:t>
            </a:r>
            <a:endParaRPr lang="es-AR" sz="3200" dirty="0"/>
          </a:p>
        </p:txBody>
      </p:sp>
      <p:sp>
        <p:nvSpPr>
          <p:cNvPr id="3" name="2 Marcador de contenido"/>
          <p:cNvSpPr>
            <a:spLocks noGrp="1"/>
          </p:cNvSpPr>
          <p:nvPr>
            <p:ph idx="1"/>
          </p:nvPr>
        </p:nvSpPr>
        <p:spPr/>
        <p:txBody>
          <a:bodyPr>
            <a:normAutofit/>
          </a:bodyPr>
          <a:lstStyle/>
          <a:p>
            <a:pPr algn="just">
              <a:buNone/>
            </a:pPr>
            <a:r>
              <a:rPr lang="es-AR" sz="2200" u="sng" dirty="0"/>
              <a:t>J.N.P.E. N°11 Sec. N°21</a:t>
            </a:r>
            <a:endParaRPr lang="es-AR" sz="2200" dirty="0"/>
          </a:p>
          <a:p>
            <a:pPr algn="just">
              <a:buNone/>
            </a:pPr>
            <a:r>
              <a:rPr lang="es-AR" sz="2200" u="sng" dirty="0"/>
              <a:t>C.N.P.E. Sala “B”</a:t>
            </a:r>
            <a:endParaRPr lang="es-AR" sz="2200" dirty="0"/>
          </a:p>
          <a:p>
            <a:pPr algn="just">
              <a:buNone/>
            </a:pPr>
            <a:r>
              <a:rPr lang="es-AR" sz="2200" dirty="0"/>
              <a:t>Agosto/2020</a:t>
            </a:r>
          </a:p>
          <a:p>
            <a:pPr lvl="0" algn="just">
              <a:buFont typeface="Calibri" pitchFamily="34" charset="0"/>
              <a:buChar char="−"/>
            </a:pPr>
            <a:r>
              <a:rPr lang="es-AR" sz="2200" dirty="0"/>
              <a:t>En primera instancia </a:t>
            </a:r>
            <a:r>
              <a:rPr lang="es-AR" sz="2200" b="1" dirty="0"/>
              <a:t>se había imputado a R.J.G. la evasión en el Impuesto a las Ganancias y en el Impuesto sobre los Bienes Personales por la ocultación maliciosa de activos depositados en el exterior del país </a:t>
            </a:r>
            <a:r>
              <a:rPr lang="es-AR" sz="2200" dirty="0"/>
              <a:t>en los grupos de cuentas abiertos en el H.S.B.C. </a:t>
            </a:r>
            <a:r>
              <a:rPr lang="es-AR" sz="2200" dirty="0" err="1"/>
              <a:t>Private</a:t>
            </a:r>
            <a:r>
              <a:rPr lang="es-AR" sz="2200" dirty="0"/>
              <a:t> Bank por las sumas de U$S41.869.867,21 y U$S39.424.323,87 al día 31/12/05 y 31/12/06 respectivamente. </a:t>
            </a:r>
          </a:p>
          <a:p>
            <a:pPr algn="just">
              <a:buNone/>
            </a:pPr>
            <a:endParaRPr lang="es-AR" sz="2200" dirty="0"/>
          </a:p>
        </p:txBody>
      </p:sp>
      <p:sp>
        <p:nvSpPr>
          <p:cNvPr id="4" name="3 Marcador de número de diapositiva"/>
          <p:cNvSpPr>
            <a:spLocks noGrp="1"/>
          </p:cNvSpPr>
          <p:nvPr>
            <p:ph type="sldNum" sz="quarter" idx="12"/>
          </p:nvPr>
        </p:nvSpPr>
        <p:spPr/>
        <p:txBody>
          <a:bodyPr/>
          <a:lstStyle/>
          <a:p>
            <a:fld id="{1382D154-C4B8-496D-9534-8181C7EFADA6}" type="slidenum">
              <a:rPr lang="es-AR" smtClean="0"/>
              <a:pPr/>
              <a:t>1</a:t>
            </a:fld>
            <a:endParaRPr lang="es-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542197" y="188643"/>
            <a:ext cx="10038696" cy="5937523"/>
          </a:xfrm>
        </p:spPr>
        <p:txBody>
          <a:bodyPr>
            <a:normAutofit lnSpcReduction="10000"/>
          </a:bodyPr>
          <a:lstStyle/>
          <a:p>
            <a:pPr indent="17463" algn="just">
              <a:buNone/>
            </a:pPr>
            <a:r>
              <a:rPr lang="es-AR" dirty="0"/>
              <a:t>Consideran que </a:t>
            </a:r>
            <a:r>
              <a:rPr lang="es-AR" b="1" dirty="0"/>
              <a:t>el magistrado incurre en confusión al hablar de simulación de “pago”; </a:t>
            </a:r>
            <a:r>
              <a:rPr lang="es-AR" dirty="0"/>
              <a:t>puesto que </a:t>
            </a:r>
            <a:r>
              <a:rPr lang="es-AR" b="1" dirty="0"/>
              <a:t>pagar no es lo mismo que compensar obligaciones y simular compensaciones</a:t>
            </a:r>
            <a:r>
              <a:rPr lang="es-AR" dirty="0"/>
              <a:t>. Ello transgrede el principio de tipicidad penal y reserva de ley. </a:t>
            </a:r>
          </a:p>
          <a:p>
            <a:pPr indent="17463" algn="just">
              <a:buNone/>
            </a:pPr>
            <a:r>
              <a:rPr lang="es-AR" dirty="0"/>
              <a:t>Aluden a </a:t>
            </a:r>
            <a:r>
              <a:rPr lang="es-AR" b="1" dirty="0"/>
              <a:t>la reforma de la ley 27.430 que sí habla de la figura de “simulación dolosa de cancelación de obligaciones”, </a:t>
            </a:r>
            <a:r>
              <a:rPr lang="es-AR" dirty="0"/>
              <a:t>el cual amplía la acción típica y que eso no puede ser obviado por la Cámara.</a:t>
            </a:r>
          </a:p>
          <a:p>
            <a:pPr indent="17463" algn="just">
              <a:buNone/>
            </a:pPr>
            <a:r>
              <a:rPr lang="es-AR" b="1" dirty="0"/>
              <a:t>Señalan que los imputados PACCOT y MESSINA no tenían manejo de fondos societarios, con relación a DERUDDER estiman que había muchas dudas. </a:t>
            </a:r>
          </a:p>
          <a:p>
            <a:pPr indent="17463" algn="just">
              <a:buNone/>
            </a:pPr>
            <a:r>
              <a:rPr lang="es-AR" dirty="0"/>
              <a:t>Asimismo del </a:t>
            </a:r>
            <a:r>
              <a:rPr lang="es-AR" b="1" dirty="0"/>
              <a:t>informe de la AFIP-DGI </a:t>
            </a:r>
            <a:r>
              <a:rPr lang="es-AR" dirty="0"/>
              <a:t>se indica que </a:t>
            </a:r>
            <a:r>
              <a:rPr lang="es-AR" b="1" dirty="0"/>
              <a:t>el usuario de la clave fiscal</a:t>
            </a:r>
            <a:r>
              <a:rPr lang="es-AR" dirty="0"/>
              <a:t> utilizada en las </a:t>
            </a:r>
            <a:r>
              <a:rPr lang="es-AR" dirty="0" err="1"/>
              <a:t>reimputaciones</a:t>
            </a:r>
            <a:r>
              <a:rPr lang="es-AR" dirty="0"/>
              <a:t> de pagos corresponde a </a:t>
            </a:r>
            <a:r>
              <a:rPr lang="es-AR" b="1" dirty="0"/>
              <a:t>Gustavo Rafael Solari, el cual no ha declarado</a:t>
            </a:r>
            <a:r>
              <a:rPr lang="es-AR" dirty="0"/>
              <a:t>. </a:t>
            </a:r>
          </a:p>
          <a:p>
            <a:pPr indent="17463" algn="just">
              <a:buNone/>
            </a:pPr>
            <a:r>
              <a:rPr lang="es-AR" dirty="0"/>
              <a:t>Con relación </a:t>
            </a:r>
            <a:r>
              <a:rPr lang="es-AR" b="1" dirty="0"/>
              <a:t>al embargo</a:t>
            </a:r>
            <a:r>
              <a:rPr lang="es-AR" dirty="0"/>
              <a:t>, alegan arbitrariedad y deficiencia en la fundamentación por </a:t>
            </a:r>
            <a:r>
              <a:rPr lang="es-AR" b="1" dirty="0"/>
              <a:t>no guardar relación con las obligaciones comprometidas.</a:t>
            </a:r>
          </a:p>
          <a:p>
            <a:pPr lvl="0" algn="just">
              <a:buFont typeface="Calibri" pitchFamily="34" charset="0"/>
              <a:buChar char="−"/>
            </a:pPr>
            <a:r>
              <a:rPr lang="es-AR" b="1" dirty="0"/>
              <a:t>El Fiscal considera que la Alzada debe insistir en el cumplimiento del incidente de suspensión de la acción penal. </a:t>
            </a:r>
          </a:p>
        </p:txBody>
      </p:sp>
      <p:sp>
        <p:nvSpPr>
          <p:cNvPr id="4" name="3 Marcador de número de diapositiva"/>
          <p:cNvSpPr>
            <a:spLocks noGrp="1"/>
          </p:cNvSpPr>
          <p:nvPr>
            <p:ph type="sldNum" sz="quarter" idx="12"/>
          </p:nvPr>
        </p:nvSpPr>
        <p:spPr/>
        <p:txBody>
          <a:bodyPr/>
          <a:lstStyle/>
          <a:p>
            <a:fld id="{1382D154-C4B8-496D-9534-8181C7EFADA6}" type="slidenum">
              <a:rPr lang="es-AR" smtClean="0"/>
              <a:pPr/>
              <a:t>19</a:t>
            </a:fld>
            <a:endParaRPr lang="es-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418935" y="188643"/>
            <a:ext cx="10387340" cy="5937523"/>
          </a:xfrm>
        </p:spPr>
        <p:txBody>
          <a:bodyPr>
            <a:noAutofit/>
          </a:bodyPr>
          <a:lstStyle/>
          <a:p>
            <a:pPr indent="17463" algn="just">
              <a:buNone/>
            </a:pPr>
            <a:r>
              <a:rPr lang="es-AR" sz="2000" dirty="0"/>
              <a:t>En cuanto a los procesamientos por la </a:t>
            </a:r>
            <a:r>
              <a:rPr lang="es-AR" sz="2000" b="1" dirty="0"/>
              <a:t>incorporación de certificados de retención falsos</a:t>
            </a:r>
            <a:r>
              <a:rPr lang="es-AR" sz="2000" dirty="0"/>
              <a:t> en declaraciones juradas rectificativas 1 de </a:t>
            </a:r>
            <a:r>
              <a:rPr lang="es-AR" sz="2000" dirty="0" smtClean="0"/>
              <a:t>S.U.S.S. </a:t>
            </a:r>
            <a:r>
              <a:rPr lang="es-AR" sz="2000" dirty="0"/>
              <a:t>correspondientes a la Empresa San José por los periodos 12/09 a 12/13 </a:t>
            </a:r>
            <a:r>
              <a:rPr lang="es-AR" sz="2000" b="1" dirty="0"/>
              <a:t>cuyas obligaciones se encontraban canceladas, lo que originó duplicidad de pagos para luego </a:t>
            </a:r>
            <a:r>
              <a:rPr lang="es-AR" sz="2000" b="1" dirty="0" err="1"/>
              <a:t>reafectar</a:t>
            </a:r>
            <a:r>
              <a:rPr lang="es-AR" sz="2000" b="1" dirty="0"/>
              <a:t> –sistema de </a:t>
            </a:r>
            <a:r>
              <a:rPr lang="es-AR" sz="2000" b="1" dirty="0" err="1"/>
              <a:t>reimputación</a:t>
            </a:r>
            <a:r>
              <a:rPr lang="es-AR" sz="2000" b="1" dirty="0"/>
              <a:t>- y así simular el pago de 52 obligaciones de RSS de la empresa</a:t>
            </a:r>
            <a:r>
              <a:rPr lang="es-AR" sz="2000" dirty="0"/>
              <a:t>, reitera lo sostenido en la causa “SZCZECH” en cuanto a </a:t>
            </a:r>
            <a:r>
              <a:rPr lang="es-AR" sz="2000" dirty="0" smtClean="0"/>
              <a:t>que </a:t>
            </a:r>
            <a:r>
              <a:rPr lang="es-AR" sz="2000" b="1" dirty="0" smtClean="0"/>
              <a:t>tanto en el artículo 11 como en el artículo 1 de la Ley Penal Tributaria hay defraudación al Fisco, por no ingresarse lo que se debe y que la única diferencia radica en la especificidad del ardid del artículo 11.</a:t>
            </a:r>
            <a:endParaRPr lang="es-AR" sz="2000" b="1" dirty="0"/>
          </a:p>
          <a:p>
            <a:pPr indent="17463" algn="just">
              <a:buNone/>
            </a:pPr>
            <a:r>
              <a:rPr lang="es-AR" sz="2000" b="1" dirty="0"/>
              <a:t>En cuanto al embargo </a:t>
            </a:r>
            <a:r>
              <a:rPr lang="es-AR" sz="2000" dirty="0" smtClean="0"/>
              <a:t>considera </a:t>
            </a:r>
            <a:r>
              <a:rPr lang="es-AR" sz="2000" dirty="0"/>
              <a:t>que debe confirmarse pues </a:t>
            </a:r>
            <a:r>
              <a:rPr lang="es-AR" sz="2000" b="1" dirty="0"/>
              <a:t>mantiene motivación a la vista de los tópicos de relevancia patrimonial </a:t>
            </a:r>
            <a:r>
              <a:rPr lang="es-AR" sz="2000" dirty="0"/>
              <a:t>que debieran ser satisfechos. </a:t>
            </a:r>
          </a:p>
          <a:p>
            <a:pPr lvl="0" algn="just">
              <a:buFont typeface="Calibri" pitchFamily="34" charset="0"/>
              <a:buChar char="−"/>
            </a:pPr>
            <a:r>
              <a:rPr lang="es-AR" sz="2000" b="1" dirty="0"/>
              <a:t>La querellante AFIP-DGI considera que el Juez puede continuar con la instrucción pese a tramitar las excepciones</a:t>
            </a:r>
            <a:r>
              <a:rPr lang="es-AR" sz="2000" dirty="0"/>
              <a:t>, citando el artículo 340 del Código Procesal Penal de la Nación y estiman que </a:t>
            </a:r>
            <a:r>
              <a:rPr lang="es-AR" sz="2000" b="1" dirty="0"/>
              <a:t>de lo contrario se paralizaría la etapa investigativa. </a:t>
            </a:r>
          </a:p>
        </p:txBody>
      </p:sp>
      <p:sp>
        <p:nvSpPr>
          <p:cNvPr id="4" name="3 Marcador de número de diapositiva"/>
          <p:cNvSpPr>
            <a:spLocks noGrp="1"/>
          </p:cNvSpPr>
          <p:nvPr>
            <p:ph type="sldNum" sz="quarter" idx="12"/>
          </p:nvPr>
        </p:nvSpPr>
        <p:spPr/>
        <p:txBody>
          <a:bodyPr/>
          <a:lstStyle/>
          <a:p>
            <a:fld id="{1382D154-C4B8-496D-9534-8181C7EFADA6}" type="slidenum">
              <a:rPr lang="es-AR" smtClean="0"/>
              <a:pPr/>
              <a:t>20</a:t>
            </a:fld>
            <a:endParaRPr lang="es-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528550" y="188643"/>
            <a:ext cx="10052344" cy="5937523"/>
          </a:xfrm>
        </p:spPr>
        <p:txBody>
          <a:bodyPr>
            <a:normAutofit fontScale="92500" lnSpcReduction="10000"/>
          </a:bodyPr>
          <a:lstStyle/>
          <a:p>
            <a:pPr indent="17463" algn="just">
              <a:buNone/>
            </a:pPr>
            <a:r>
              <a:rPr lang="es-AR" dirty="0"/>
              <a:t>Además, establecen que </a:t>
            </a:r>
            <a:r>
              <a:rPr lang="es-AR" b="1" dirty="0"/>
              <a:t>el transcurso del tiempo les ha valido a los imputados beneficiarse con distintos regímenes de blanqueos y moratorias</a:t>
            </a:r>
            <a:r>
              <a:rPr lang="es-AR" dirty="0"/>
              <a:t>. </a:t>
            </a:r>
          </a:p>
          <a:p>
            <a:pPr indent="17463" algn="just">
              <a:buNone/>
            </a:pPr>
            <a:r>
              <a:rPr lang="es-AR" dirty="0"/>
              <a:t>Consideran que </a:t>
            </a:r>
            <a:r>
              <a:rPr lang="es-AR" b="1" dirty="0"/>
              <a:t>es falaz que el tipo penal haya incorporado nuevas acciones, las cuales siguen siendo las mismas</a:t>
            </a:r>
            <a:r>
              <a:rPr lang="es-AR" dirty="0"/>
              <a:t>. </a:t>
            </a:r>
          </a:p>
          <a:p>
            <a:pPr indent="17463" algn="just">
              <a:buNone/>
            </a:pPr>
            <a:r>
              <a:rPr lang="es-AR" dirty="0"/>
              <a:t>Con relación a </a:t>
            </a:r>
            <a:r>
              <a:rPr lang="es-AR" b="1" dirty="0"/>
              <a:t>la autoría</a:t>
            </a:r>
            <a:r>
              <a:rPr lang="es-AR" dirty="0"/>
              <a:t>, sostienen que las maniobras se realizaron con conocimiento directo </a:t>
            </a:r>
            <a:r>
              <a:rPr lang="es-AR" b="1" dirty="0"/>
              <a:t>actuando en representación de la empresa. </a:t>
            </a:r>
          </a:p>
          <a:p>
            <a:pPr indent="17463" algn="just">
              <a:buNone/>
            </a:pPr>
            <a:r>
              <a:rPr lang="es-AR" dirty="0"/>
              <a:t>La deuda previsional derivada de la simulación dolosa de pago que fuera </a:t>
            </a:r>
            <a:r>
              <a:rPr lang="es-AR" b="1" dirty="0"/>
              <a:t>incorporada en un plan de pagos, se encontraba adeudando 3 cuotas</a:t>
            </a:r>
            <a:r>
              <a:rPr lang="es-AR" dirty="0"/>
              <a:t>. </a:t>
            </a:r>
          </a:p>
          <a:p>
            <a:pPr indent="17463" algn="just">
              <a:buNone/>
            </a:pPr>
            <a:r>
              <a:rPr lang="es-AR" dirty="0"/>
              <a:t>En relación al término “</a:t>
            </a:r>
            <a:r>
              <a:rPr lang="es-AR" dirty="0" err="1"/>
              <a:t>reimputación</a:t>
            </a:r>
            <a:r>
              <a:rPr lang="es-AR" dirty="0"/>
              <a:t>” que utilizó el magistrado, consideraron que la maniobra fue más sofisticada, </a:t>
            </a:r>
            <a:r>
              <a:rPr lang="es-AR" b="1" dirty="0"/>
              <a:t>lo cierto es que la empresa nunca ingresó al fisco las obligaciones previsionales adeudadas, sino que lo engañó simulando cancelar la deuda mediante certificados falsos. </a:t>
            </a:r>
            <a:endParaRPr lang="es-AR" b="1" dirty="0" smtClean="0"/>
          </a:p>
          <a:p>
            <a:pPr indent="17463" algn="just">
              <a:buNone/>
            </a:pPr>
            <a:r>
              <a:rPr lang="es-AR" b="1" dirty="0" smtClean="0"/>
              <a:t>El monto del embargo lo consideran correcto </a:t>
            </a:r>
            <a:r>
              <a:rPr lang="es-AR" dirty="0" smtClean="0"/>
              <a:t>y solicitan al </a:t>
            </a:r>
            <a:r>
              <a:rPr lang="es-AR" b="1" dirty="0" smtClean="0"/>
              <a:t>Juez que dicte auto de elevación a juicio</a:t>
            </a:r>
            <a:r>
              <a:rPr lang="es-AR" dirty="0" smtClean="0"/>
              <a:t>.</a:t>
            </a:r>
          </a:p>
          <a:p>
            <a:pPr lvl="0" algn="just">
              <a:buFont typeface="Calibri" pitchFamily="34" charset="0"/>
              <a:buChar char="−"/>
            </a:pPr>
            <a:r>
              <a:rPr lang="es-AR" b="1" dirty="0" smtClean="0"/>
              <a:t>La Alzada recordó que las obligaciones ya se encontraban canceladas y los certificados de retención falsos fueron utilizados inmediatamente para simular el pago de 52 obligaciones</a:t>
            </a:r>
            <a:r>
              <a:rPr lang="es-AR" dirty="0" smtClean="0"/>
              <a:t> de los Recursos de Seguridad Social que adeudaba la empresa correspondiente al año 2014. </a:t>
            </a:r>
          </a:p>
        </p:txBody>
      </p:sp>
      <p:sp>
        <p:nvSpPr>
          <p:cNvPr id="4" name="3 Marcador de número de diapositiva"/>
          <p:cNvSpPr>
            <a:spLocks noGrp="1"/>
          </p:cNvSpPr>
          <p:nvPr>
            <p:ph type="sldNum" sz="quarter" idx="12"/>
          </p:nvPr>
        </p:nvSpPr>
        <p:spPr/>
        <p:txBody>
          <a:bodyPr/>
          <a:lstStyle/>
          <a:p>
            <a:fld id="{1382D154-C4B8-496D-9534-8181C7EFADA6}" type="slidenum">
              <a:rPr lang="es-AR" smtClean="0"/>
              <a:pPr/>
              <a:t>21</a:t>
            </a:fld>
            <a:endParaRPr lang="es-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555845" y="188643"/>
            <a:ext cx="10025048" cy="5937523"/>
          </a:xfrm>
        </p:spPr>
        <p:txBody>
          <a:bodyPr>
            <a:normAutofit fontScale="92500" lnSpcReduction="10000"/>
          </a:bodyPr>
          <a:lstStyle/>
          <a:p>
            <a:pPr indent="17463" algn="just">
              <a:buNone/>
            </a:pPr>
            <a:r>
              <a:rPr lang="es-AR" b="1" dirty="0" smtClean="0"/>
              <a:t>La </a:t>
            </a:r>
            <a:r>
              <a:rPr lang="es-AR" b="1" dirty="0"/>
              <a:t>Alzada ya había intervenido en el incidente de falta de acción por acogimiento a la ley 27.260 y ley 27.430 oportunidad en que revocó la decisión del magistrado y ordenó se cumplimenten las diligencias necesarias para que el magistrado se expida nuevamente sobre la cuestión</a:t>
            </a:r>
            <a:r>
              <a:rPr lang="es-AR" dirty="0"/>
              <a:t>. </a:t>
            </a:r>
          </a:p>
          <a:p>
            <a:pPr indent="17463" algn="just">
              <a:buNone/>
            </a:pPr>
            <a:r>
              <a:rPr lang="es-AR" b="1" dirty="0" smtClean="0"/>
              <a:t>No obstante, consideraron que el </a:t>
            </a:r>
            <a:r>
              <a:rPr lang="es-AR" b="1" dirty="0"/>
              <a:t>Juez estaba dando cumplimiento a lo ordenado por la Alzada pues reiteró a la AFIP-DGI </a:t>
            </a:r>
            <a:r>
              <a:rPr lang="es-AR" dirty="0"/>
              <a:t>para que informe el cumplimiento de las obligaciones previsionales, si se encontraban en plan de pagos y su estado. </a:t>
            </a:r>
            <a:endParaRPr lang="es-AR" dirty="0" smtClean="0"/>
          </a:p>
          <a:p>
            <a:pPr indent="17463" algn="just">
              <a:buNone/>
            </a:pPr>
            <a:r>
              <a:rPr lang="es-AR" b="1" dirty="0" smtClean="0"/>
              <a:t>Por su parte de los artículos 339 y 340 del C.P.P.N. se deriva que la sustanciación de la excepción de falta de acción no obstaría a la continuidad de la instrucción. No obstante la Cámara encomendó al juez para que de manera inmediata se expida en el incidente de excepción de falta de acción por acogimiento a la ley 27.260.</a:t>
            </a:r>
          </a:p>
          <a:p>
            <a:pPr indent="17463" algn="just">
              <a:buNone/>
            </a:pPr>
            <a:r>
              <a:rPr lang="es-AR" dirty="0" smtClean="0"/>
              <a:t>En cuanto a </a:t>
            </a:r>
            <a:r>
              <a:rPr lang="es-AR" b="1" dirty="0" smtClean="0"/>
              <a:t>qué es lo que debe simularse</a:t>
            </a:r>
            <a:r>
              <a:rPr lang="es-AR" dirty="0" smtClean="0"/>
              <a:t>, se consideró que es </a:t>
            </a:r>
            <a:r>
              <a:rPr lang="es-AR" b="1" dirty="0" smtClean="0"/>
              <a:t>el pago total o parcial de las obligaciones mencionadas en la norma. </a:t>
            </a:r>
          </a:p>
          <a:p>
            <a:pPr indent="17463" algn="just">
              <a:buNone/>
            </a:pPr>
            <a:r>
              <a:rPr lang="es-AR" dirty="0" smtClean="0"/>
              <a:t>En este caso </a:t>
            </a:r>
            <a:r>
              <a:rPr lang="es-AR" b="1" dirty="0" smtClean="0"/>
              <a:t>se habían simulado retenciones en el IVA que nunca se efectuaron, mediante la declaración y aparente presentación por la empresa San José S.A. de “certificados de retención que no se correspondían con la realidad económica declarada por la empresa”.</a:t>
            </a:r>
          </a:p>
        </p:txBody>
      </p:sp>
      <p:sp>
        <p:nvSpPr>
          <p:cNvPr id="4" name="3 Marcador de número de diapositiva"/>
          <p:cNvSpPr>
            <a:spLocks noGrp="1"/>
          </p:cNvSpPr>
          <p:nvPr>
            <p:ph type="sldNum" sz="quarter" idx="12"/>
          </p:nvPr>
        </p:nvSpPr>
        <p:spPr/>
        <p:txBody>
          <a:bodyPr/>
          <a:lstStyle/>
          <a:p>
            <a:fld id="{1382D154-C4B8-496D-9534-8181C7EFADA6}" type="slidenum">
              <a:rPr lang="es-AR" smtClean="0"/>
              <a:pPr/>
              <a:t>22</a:t>
            </a:fld>
            <a:endParaRPr lang="es-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583141" y="188643"/>
            <a:ext cx="9997753" cy="5937523"/>
          </a:xfrm>
        </p:spPr>
        <p:txBody>
          <a:bodyPr>
            <a:normAutofit/>
          </a:bodyPr>
          <a:lstStyle/>
          <a:p>
            <a:pPr indent="17463" algn="just">
              <a:buNone/>
            </a:pPr>
            <a:r>
              <a:rPr lang="es-AR" b="1" dirty="0" smtClean="0"/>
              <a:t>Las </a:t>
            </a:r>
            <a:r>
              <a:rPr lang="es-AR" b="1" dirty="0"/>
              <a:t>aparentes retenciones constituyen “lo simulado” y así generaron crédito fiscal a su favor en el </a:t>
            </a:r>
            <a:r>
              <a:rPr lang="es-AR" b="1" dirty="0" smtClean="0"/>
              <a:t>IVA </a:t>
            </a:r>
            <a:r>
              <a:rPr lang="es-AR" b="1" dirty="0"/>
              <a:t>de libre disponibilidad</a:t>
            </a:r>
            <a:r>
              <a:rPr lang="es-AR" dirty="0"/>
              <a:t>, independientemente de que dicho saldo sea positivo –originado ilícitamente- </a:t>
            </a:r>
            <a:r>
              <a:rPr lang="es-AR" b="1" dirty="0"/>
              <a:t>haya sido ulteriormente utilizado para imputarlo –primero- a obligaciones canceladas, y luego inmediatamente asignarlo a deudas previsionales que mantenía la empresa con el Fisco. </a:t>
            </a:r>
            <a:endParaRPr lang="es-AR" b="1" dirty="0" smtClean="0"/>
          </a:p>
          <a:p>
            <a:pPr indent="17463" algn="just">
              <a:buNone/>
            </a:pPr>
            <a:r>
              <a:rPr lang="es-AR" b="1" dirty="0" smtClean="0"/>
              <a:t>Por lo tanto los imputados reúnen las cualidades funcionales que prevé el artículo 14 de la ley 24.769. </a:t>
            </a:r>
          </a:p>
          <a:p>
            <a:pPr indent="17463" algn="just">
              <a:buNone/>
            </a:pPr>
            <a:r>
              <a:rPr lang="es-AR" b="1" dirty="0" smtClean="0"/>
              <a:t>La Cámara estuvo de acuerdo con el juez de grado </a:t>
            </a:r>
            <a:r>
              <a:rPr lang="es-AR" dirty="0" smtClean="0"/>
              <a:t>y por lo tanto </a:t>
            </a:r>
            <a:r>
              <a:rPr lang="es-AR" b="1" dirty="0" smtClean="0"/>
              <a:t>rechazó el recurso de apelación </a:t>
            </a:r>
            <a:r>
              <a:rPr lang="es-AR" dirty="0" smtClean="0"/>
              <a:t>interpuesto por la defensa, </a:t>
            </a:r>
            <a:r>
              <a:rPr lang="es-AR" b="1" dirty="0" smtClean="0"/>
              <a:t>confirmando su procesamiento. </a:t>
            </a:r>
          </a:p>
          <a:p>
            <a:pPr indent="17463" algn="just">
              <a:buNone/>
            </a:pPr>
            <a:r>
              <a:rPr lang="es-AR" b="1" dirty="0" smtClean="0"/>
              <a:t>En cuanto al embargo </a:t>
            </a:r>
            <a:r>
              <a:rPr lang="es-AR" dirty="0" smtClean="0"/>
              <a:t>consideró que el juez analizó debidamente los extremos requeridos por el artículo 518 del C.P.P.N., </a:t>
            </a:r>
            <a:r>
              <a:rPr lang="es-AR" b="1" dirty="0" smtClean="0"/>
              <a:t>garantizando la pena pecuniaria, la indemnización civil y las costas. </a:t>
            </a:r>
          </a:p>
          <a:p>
            <a:pPr indent="17463" algn="just">
              <a:buNone/>
            </a:pPr>
            <a:r>
              <a:rPr lang="es-AR" dirty="0" smtClean="0"/>
              <a:t>Finalmente, </a:t>
            </a:r>
            <a:r>
              <a:rPr lang="es-AR" b="1" dirty="0" smtClean="0"/>
              <a:t>encomendó al juez</a:t>
            </a:r>
            <a:r>
              <a:rPr lang="es-AR" dirty="0" smtClean="0"/>
              <a:t> que arbitre los medios necesarios para que </a:t>
            </a:r>
            <a:r>
              <a:rPr lang="es-AR" b="1" dirty="0" smtClean="0"/>
              <a:t>de manera inmediata se expida en el incidente de excepción de falta de acción</a:t>
            </a:r>
            <a:r>
              <a:rPr lang="es-AR" dirty="0" smtClean="0"/>
              <a:t> por acogimiento a la ley 27.260.</a:t>
            </a:r>
          </a:p>
        </p:txBody>
      </p:sp>
      <p:sp>
        <p:nvSpPr>
          <p:cNvPr id="4" name="3 Marcador de número de diapositiva"/>
          <p:cNvSpPr>
            <a:spLocks noGrp="1"/>
          </p:cNvSpPr>
          <p:nvPr>
            <p:ph type="sldNum" sz="quarter" idx="12"/>
          </p:nvPr>
        </p:nvSpPr>
        <p:spPr/>
        <p:txBody>
          <a:bodyPr/>
          <a:lstStyle/>
          <a:p>
            <a:fld id="{1382D154-C4B8-496D-9534-8181C7EFADA6}" type="slidenum">
              <a:rPr lang="es-AR" smtClean="0"/>
              <a:pPr/>
              <a:t>23</a:t>
            </a:fld>
            <a:endParaRPr lang="es-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AR" b="1" u="sng" dirty="0"/>
              <a:t>Autos: “</a:t>
            </a:r>
            <a:r>
              <a:rPr lang="es-AR" b="1" u="sng" dirty="0" err="1"/>
              <a:t>Agrovirgen</a:t>
            </a:r>
            <a:r>
              <a:rPr lang="es-AR" b="1" u="sng" dirty="0"/>
              <a:t> de Pompeya S.A. s/ </a:t>
            </a:r>
            <a:r>
              <a:rPr lang="es-AR" b="1" u="sng" dirty="0" err="1"/>
              <a:t>Inf</a:t>
            </a:r>
            <a:r>
              <a:rPr lang="es-AR" b="1" u="sng" dirty="0"/>
              <a:t>. ley 24.769</a:t>
            </a:r>
            <a:r>
              <a:rPr lang="es-AR" b="1" u="sng" dirty="0" smtClean="0"/>
              <a:t>”</a:t>
            </a:r>
            <a:endParaRPr lang="es-AR" dirty="0"/>
          </a:p>
        </p:txBody>
      </p:sp>
      <p:sp>
        <p:nvSpPr>
          <p:cNvPr id="3" name="2 Marcador de contenido"/>
          <p:cNvSpPr>
            <a:spLocks noGrp="1"/>
          </p:cNvSpPr>
          <p:nvPr>
            <p:ph idx="1"/>
          </p:nvPr>
        </p:nvSpPr>
        <p:spPr/>
        <p:txBody>
          <a:bodyPr>
            <a:normAutofit/>
          </a:bodyPr>
          <a:lstStyle/>
          <a:p>
            <a:pPr algn="just">
              <a:buNone/>
            </a:pPr>
            <a:r>
              <a:rPr lang="es-AR" u="sng" dirty="0"/>
              <a:t>Cámara Federal de Córdoba – Sala “B”</a:t>
            </a:r>
            <a:endParaRPr lang="es-AR" dirty="0"/>
          </a:p>
          <a:p>
            <a:pPr algn="just">
              <a:buNone/>
            </a:pPr>
            <a:r>
              <a:rPr lang="es-AR" dirty="0"/>
              <a:t>15/10/2020</a:t>
            </a:r>
          </a:p>
          <a:p>
            <a:pPr lvl="0" algn="just">
              <a:buFont typeface="Calibri" pitchFamily="34" charset="0"/>
              <a:buChar char="−"/>
            </a:pPr>
            <a:r>
              <a:rPr lang="es-AR" b="1" dirty="0"/>
              <a:t>El Juez de primera instancia había resuelto no hacer lugar a la solicitud de sobreseimiento por extinción de la acción penal por prescripción y </a:t>
            </a:r>
            <a:r>
              <a:rPr lang="es-AR" b="1" dirty="0" err="1"/>
              <a:t>dispusó</a:t>
            </a:r>
            <a:r>
              <a:rPr lang="es-AR" b="1" dirty="0"/>
              <a:t> la Falta de Mérito de Carolina Inés </a:t>
            </a:r>
            <a:r>
              <a:rPr lang="es-AR" b="1" dirty="0" err="1"/>
              <a:t>Esper</a:t>
            </a:r>
            <a:r>
              <a:rPr lang="es-AR" dirty="0"/>
              <a:t>, en su calidad de Gerente Titular de la firma “</a:t>
            </a:r>
            <a:r>
              <a:rPr lang="es-AR" dirty="0" err="1"/>
              <a:t>Agrovirgen</a:t>
            </a:r>
            <a:r>
              <a:rPr lang="es-AR" dirty="0"/>
              <a:t> de Pompeya S.R.L.”, en orden del delito de </a:t>
            </a:r>
            <a:r>
              <a:rPr lang="es-AR" b="1" dirty="0"/>
              <a:t>“Evasión simple” del artículo 1° ley 27.430</a:t>
            </a:r>
            <a:r>
              <a:rPr lang="es-AR" dirty="0"/>
              <a:t>, por Ganancias/2010 (de conformidad al artículo 309 C.P.P.N.).</a:t>
            </a:r>
          </a:p>
          <a:p>
            <a:pPr lvl="0" algn="just">
              <a:buFont typeface="Calibri" pitchFamily="34" charset="0"/>
              <a:buChar char="−"/>
            </a:pPr>
            <a:r>
              <a:rPr lang="es-AR" b="1" dirty="0"/>
              <a:t>La Fiscal Federal de Villa María y la defensa de la imputada Carolina Inés </a:t>
            </a:r>
            <a:r>
              <a:rPr lang="es-AR" b="1" dirty="0" err="1"/>
              <a:t>Esper</a:t>
            </a:r>
            <a:r>
              <a:rPr lang="es-AR" b="1" dirty="0"/>
              <a:t> apelaron al sobreseimiento. </a:t>
            </a:r>
          </a:p>
        </p:txBody>
      </p:sp>
      <p:sp>
        <p:nvSpPr>
          <p:cNvPr id="4" name="3 Marcador de número de diapositiva"/>
          <p:cNvSpPr>
            <a:spLocks noGrp="1"/>
          </p:cNvSpPr>
          <p:nvPr>
            <p:ph type="sldNum" sz="quarter" idx="12"/>
          </p:nvPr>
        </p:nvSpPr>
        <p:spPr/>
        <p:txBody>
          <a:bodyPr/>
          <a:lstStyle/>
          <a:p>
            <a:fld id="{1382D154-C4B8-496D-9534-8181C7EFADA6}" type="slidenum">
              <a:rPr lang="es-AR" smtClean="0"/>
              <a:pPr/>
              <a:t>24</a:t>
            </a:fld>
            <a:endParaRPr lang="es-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400746" y="188643"/>
            <a:ext cx="10569252" cy="5937523"/>
          </a:xfrm>
        </p:spPr>
        <p:txBody>
          <a:bodyPr>
            <a:noAutofit/>
          </a:bodyPr>
          <a:lstStyle/>
          <a:p>
            <a:pPr indent="17463" algn="just">
              <a:buNone/>
            </a:pPr>
            <a:r>
              <a:rPr lang="es-AR" b="1" dirty="0"/>
              <a:t>En cuanto a los agravios, señalaron la errónea interpretación y aplicación del instituto de la prescripción </a:t>
            </a:r>
            <a:r>
              <a:rPr lang="es-AR" dirty="0"/>
              <a:t>de la acción penal realizado por el Juez de la causa. Señalaron que desde la comisión del </a:t>
            </a:r>
            <a:r>
              <a:rPr lang="es-AR" b="1" dirty="0"/>
              <a:t>hecho endilgado (12/5/2011) hasta el llamado a prestar declaración indagatoria (5/9/2017) transcurrió en exceso el plazo de 6 años </a:t>
            </a:r>
            <a:r>
              <a:rPr lang="es-AR" dirty="0"/>
              <a:t>que se prevé como máximo para la punición del delito de evasión simple. </a:t>
            </a:r>
          </a:p>
          <a:p>
            <a:pPr lvl="0" algn="just">
              <a:buFont typeface="Calibri" pitchFamily="34" charset="0"/>
              <a:buChar char="−"/>
            </a:pPr>
            <a:r>
              <a:rPr lang="es-AR" b="1" dirty="0"/>
              <a:t>El Fiscal General sostuvo </a:t>
            </a:r>
            <a:r>
              <a:rPr lang="es-AR" dirty="0"/>
              <a:t>que de acuerdo a las instrucciones impartidas por el Procurador General en la </a:t>
            </a:r>
            <a:r>
              <a:rPr lang="es-AR" b="1" dirty="0"/>
              <a:t>Resolución P.G.N. N°18/18 considera equivocada la decisión del Juez en dictar la Falta de Mérito</a:t>
            </a:r>
            <a:r>
              <a:rPr lang="es-AR" dirty="0"/>
              <a:t>, basándose en que los hechos recaen en la aplicación de una ley penal más benigna. </a:t>
            </a:r>
          </a:p>
          <a:p>
            <a:pPr lvl="0" algn="just">
              <a:buFont typeface="Calibri" pitchFamily="34" charset="0"/>
              <a:buChar char="−"/>
            </a:pPr>
            <a:r>
              <a:rPr lang="es-AR" b="1" dirty="0"/>
              <a:t>En cuanto a la prescripción la defensa indicó que el cambio de calificación del juez al pasar el hecho de evasión agravada a evasión simple es correcto</a:t>
            </a:r>
            <a:r>
              <a:rPr lang="es-AR" dirty="0"/>
              <a:t>. La ley 24.769 se encuentra derogada por la ley 27.430 y ello está convalidado por los fallos “Palero” y “Soler” de la C.S.J.N. </a:t>
            </a:r>
            <a:r>
              <a:rPr lang="es-AR" b="1" dirty="0"/>
              <a:t>Por ello entendió que correspondía la extinción de la acción penal. </a:t>
            </a:r>
            <a:endParaRPr lang="es-AR" b="1" dirty="0" smtClean="0"/>
          </a:p>
          <a:p>
            <a:pPr algn="just">
              <a:buFont typeface="Calibri" pitchFamily="34" charset="0"/>
              <a:buChar char="−"/>
            </a:pPr>
            <a:r>
              <a:rPr lang="es-AR" b="1" dirty="0"/>
              <a:t>En cuanto a la querella </a:t>
            </a:r>
            <a:r>
              <a:rPr lang="es-AR" dirty="0"/>
              <a:t>al presentar el informe del artículo 454 del C.P.P.N. </a:t>
            </a:r>
            <a:r>
              <a:rPr lang="es-AR" b="1" dirty="0"/>
              <a:t>sostuvo que el llamado a indagatoria de fecha 5/9/2017 </a:t>
            </a:r>
            <a:r>
              <a:rPr lang="es-AR" dirty="0"/>
              <a:t>debe contemplarse como </a:t>
            </a:r>
            <a:r>
              <a:rPr lang="es-AR" b="1" dirty="0"/>
              <a:t>acto </a:t>
            </a:r>
            <a:r>
              <a:rPr lang="es-AR" b="1" dirty="0" err="1"/>
              <a:t>interruptivo</a:t>
            </a:r>
            <a:r>
              <a:rPr lang="es-AR" b="1" dirty="0"/>
              <a:t> de prescripción</a:t>
            </a:r>
            <a:r>
              <a:rPr lang="es-AR" dirty="0"/>
              <a:t>, conforme los autos “</a:t>
            </a:r>
            <a:r>
              <a:rPr lang="es-AR" dirty="0" err="1"/>
              <a:t>Marivelli</a:t>
            </a:r>
            <a:r>
              <a:rPr lang="es-AR" dirty="0" smtClean="0"/>
              <a:t>”.</a:t>
            </a:r>
            <a:endParaRPr lang="es-AR" dirty="0"/>
          </a:p>
        </p:txBody>
      </p:sp>
      <p:sp>
        <p:nvSpPr>
          <p:cNvPr id="4" name="3 Marcador de número de diapositiva"/>
          <p:cNvSpPr>
            <a:spLocks noGrp="1"/>
          </p:cNvSpPr>
          <p:nvPr>
            <p:ph type="sldNum" sz="quarter" idx="12"/>
          </p:nvPr>
        </p:nvSpPr>
        <p:spPr/>
        <p:txBody>
          <a:bodyPr/>
          <a:lstStyle/>
          <a:p>
            <a:fld id="{1382D154-C4B8-496D-9534-8181C7EFADA6}" type="slidenum">
              <a:rPr lang="es-AR" smtClean="0"/>
              <a:pPr/>
              <a:t>25</a:t>
            </a:fld>
            <a:endParaRPr lang="es-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542197" y="188643"/>
            <a:ext cx="10408898" cy="6239455"/>
          </a:xfrm>
        </p:spPr>
        <p:txBody>
          <a:bodyPr>
            <a:normAutofit fontScale="92500" lnSpcReduction="20000"/>
          </a:bodyPr>
          <a:lstStyle/>
          <a:p>
            <a:pPr lvl="0">
              <a:buFont typeface="Calibri" pitchFamily="34" charset="0"/>
              <a:buChar char="−"/>
            </a:pPr>
            <a:r>
              <a:rPr lang="es-AR" b="1" dirty="0"/>
              <a:t>Llegado los autos a la Cámara, el primer voto de la Jueza Dra. Liliana Navarro, señaló</a:t>
            </a:r>
            <a:r>
              <a:rPr lang="es-AR" dirty="0"/>
              <a:t>:</a:t>
            </a:r>
          </a:p>
          <a:p>
            <a:pPr marL="539750" lvl="0" indent="0"/>
            <a:r>
              <a:rPr lang="es-AR" dirty="0"/>
              <a:t>Con relación a la </a:t>
            </a:r>
            <a:r>
              <a:rPr lang="es-AR" b="1" u="sng" dirty="0"/>
              <a:t>aplicación retroactiva</a:t>
            </a:r>
            <a:r>
              <a:rPr lang="es-AR" b="1" dirty="0"/>
              <a:t> </a:t>
            </a:r>
            <a:r>
              <a:rPr lang="es-AR" dirty="0"/>
              <a:t>de la ley 27.430/17 como ley penal más benigna, con fecha 27/12/2017 se sancionó dicha ley que en su artículo 280 derogó la ley 24.769 y dispuso en su artículo 279 un nuevo régimen </a:t>
            </a:r>
            <a:r>
              <a:rPr lang="es-AR" b="1" dirty="0"/>
              <a:t>elevando los montos previstos, por ello de acuerdo al artículo 2 del Código Penal se autoriza la aplicación retroactiva de la ley penal más benigna. </a:t>
            </a:r>
          </a:p>
          <a:p>
            <a:pPr marL="539750" indent="0">
              <a:buNone/>
            </a:pPr>
            <a:r>
              <a:rPr lang="es-AR" b="1" dirty="0"/>
              <a:t>Destacó que el Fiscal Federal de Villa María cumplimentó con la Resolución P.G.N. 18/18, pero en el año 2014 la Corte en los autos “Soler, Diego s/ recurso de casación”, resolvió desestimar el recurso interpuesto por el Ministerio Fiscal con la sola invocación del artículo 280 del C.P.C. y C.N</a:t>
            </a:r>
            <a:r>
              <a:rPr lang="es-AR" dirty="0"/>
              <a:t>.</a:t>
            </a:r>
          </a:p>
          <a:p>
            <a:pPr marL="539750" indent="0">
              <a:buNone/>
            </a:pPr>
            <a:r>
              <a:rPr lang="es-AR" dirty="0"/>
              <a:t>Desde esa fecha y hasta la actualidad</a:t>
            </a:r>
            <a:r>
              <a:rPr lang="es-AR" b="1" dirty="0"/>
              <a:t>, la Corte Suprema se ha pronunciado en numerosos casos en igual sentido</a:t>
            </a:r>
            <a:r>
              <a:rPr lang="es-AR" dirty="0"/>
              <a:t>, por lo que la </a:t>
            </a:r>
            <a:r>
              <a:rPr lang="es-AR" b="1" dirty="0"/>
              <a:t>Procuración General de la Nación </a:t>
            </a:r>
            <a:r>
              <a:rPr lang="es-AR" dirty="0"/>
              <a:t>a los efectos de evitar dispendios jurisdiccionales </a:t>
            </a:r>
            <a:r>
              <a:rPr lang="es-AR" b="1" dirty="0"/>
              <a:t>resolvió dejar sin efecto la Instrucción N° 5/2012</a:t>
            </a:r>
            <a:r>
              <a:rPr lang="es-AR" dirty="0"/>
              <a:t> que estaba en aquel entonces. </a:t>
            </a:r>
            <a:endParaRPr lang="es-AR" dirty="0" smtClean="0"/>
          </a:p>
          <a:p>
            <a:pPr marL="538163" indent="17463">
              <a:buNone/>
            </a:pPr>
            <a:r>
              <a:rPr lang="es-AR" b="1" dirty="0"/>
              <a:t>Con fecha 2018 se dictó la Resolución P.G.N. N° 18/18 planteando una situación similar a la Resolución 5/2012.</a:t>
            </a:r>
          </a:p>
          <a:p>
            <a:pPr marL="538163" indent="17463">
              <a:buNone/>
            </a:pPr>
            <a:r>
              <a:rPr lang="es-AR" b="1" dirty="0"/>
              <a:t>Como la ley 27.430/17 elevó los montos </a:t>
            </a:r>
            <a:r>
              <a:rPr lang="es-AR" dirty="0"/>
              <a:t>es de aplicación al presente caso la </a:t>
            </a:r>
            <a:r>
              <a:rPr lang="es-AR" b="1" dirty="0"/>
              <a:t>excepción de retroactividad de la ley </a:t>
            </a:r>
            <a:r>
              <a:rPr lang="es-AR" dirty="0"/>
              <a:t>penal más benigna de la mencionada ley. </a:t>
            </a:r>
          </a:p>
          <a:p>
            <a:pPr marL="538163" indent="17463">
              <a:buNone/>
            </a:pPr>
            <a:r>
              <a:rPr lang="es-AR" dirty="0"/>
              <a:t>Mencionó que resulta inadmisible mantener una pretensión de sanción cuando </a:t>
            </a:r>
            <a:r>
              <a:rPr lang="es-AR" b="1" dirty="0"/>
              <a:t>el hecho ya no es considerado delictivo. </a:t>
            </a:r>
          </a:p>
          <a:p>
            <a:pPr marL="539750" indent="0">
              <a:buNone/>
            </a:pPr>
            <a:endParaRPr lang="es-AR" dirty="0"/>
          </a:p>
          <a:p>
            <a:endParaRPr lang="es-AR" dirty="0"/>
          </a:p>
        </p:txBody>
      </p:sp>
      <p:sp>
        <p:nvSpPr>
          <p:cNvPr id="4" name="3 Marcador de número de diapositiva"/>
          <p:cNvSpPr>
            <a:spLocks noGrp="1"/>
          </p:cNvSpPr>
          <p:nvPr>
            <p:ph type="sldNum" sz="quarter" idx="12"/>
          </p:nvPr>
        </p:nvSpPr>
        <p:spPr/>
        <p:txBody>
          <a:bodyPr/>
          <a:lstStyle/>
          <a:p>
            <a:fld id="{1382D154-C4B8-496D-9534-8181C7EFADA6}" type="slidenum">
              <a:rPr lang="es-AR" smtClean="0"/>
              <a:pPr/>
              <a:t>26</a:t>
            </a:fld>
            <a:endParaRPr lang="es-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473957" y="188643"/>
            <a:ext cx="10106934" cy="5937523"/>
          </a:xfrm>
        </p:spPr>
        <p:txBody>
          <a:bodyPr>
            <a:normAutofit/>
          </a:bodyPr>
          <a:lstStyle/>
          <a:p>
            <a:pPr marL="538163" lvl="0" indent="1588" algn="just"/>
            <a:r>
              <a:rPr lang="es-AR" dirty="0"/>
              <a:t>En cuanto al </a:t>
            </a:r>
            <a:r>
              <a:rPr lang="es-AR" b="1" u="sng" dirty="0"/>
              <a:t>sobreseimiento por prescripción</a:t>
            </a:r>
            <a:r>
              <a:rPr lang="es-AR" b="1" dirty="0"/>
              <a:t> </a:t>
            </a:r>
            <a:r>
              <a:rPr lang="es-AR" dirty="0"/>
              <a:t>la Cámara recordó que la prescripción de la acción penal es una institución de orden público mediante lo cual </a:t>
            </a:r>
            <a:r>
              <a:rPr lang="es-AR" b="1" dirty="0"/>
              <a:t>cesa el derecho del Estado, como titular del poder de acción, a imponer una sanción por el transcurso del tiempo.  </a:t>
            </a:r>
          </a:p>
          <a:p>
            <a:pPr marL="538163" indent="1588" algn="just">
              <a:buNone/>
            </a:pPr>
            <a:r>
              <a:rPr lang="es-AR" b="1" dirty="0"/>
              <a:t>Los procesos penales deben resolverse dentro de los plazos razonables</a:t>
            </a:r>
            <a:r>
              <a:rPr lang="es-AR" dirty="0"/>
              <a:t>, de modo que no se mantengan indefinidamente latentes. </a:t>
            </a:r>
          </a:p>
          <a:p>
            <a:pPr marL="538163" indent="1588" algn="just">
              <a:buNone/>
            </a:pPr>
            <a:r>
              <a:rPr lang="es-AR" dirty="0"/>
              <a:t>Su regulación jurídica parte de lo dispuesto por </a:t>
            </a:r>
            <a:r>
              <a:rPr lang="es-AR" b="1" dirty="0"/>
              <a:t>el artículo 59 del C.P. </a:t>
            </a:r>
            <a:r>
              <a:rPr lang="es-AR" dirty="0"/>
              <a:t>que dispone “La acción penal se extinguirá:… 3. </a:t>
            </a:r>
            <a:r>
              <a:rPr lang="es-AR" b="1" dirty="0"/>
              <a:t>Por la prescripción…”</a:t>
            </a:r>
            <a:r>
              <a:rPr lang="es-AR" dirty="0"/>
              <a:t>. Luego </a:t>
            </a:r>
            <a:r>
              <a:rPr lang="es-AR" b="1" dirty="0"/>
              <a:t>el artículo 62 inc. 2° del C.P. </a:t>
            </a:r>
            <a:r>
              <a:rPr lang="es-AR" dirty="0"/>
              <a:t>establece qué: “La acción penal se prescribirá durante el tiempo fijado a continuación:…” </a:t>
            </a:r>
            <a:r>
              <a:rPr lang="es-AR" b="1" dirty="0"/>
              <a:t>“Después de transcurrido el máximo de duración de la pena señalada para el delito</a:t>
            </a:r>
            <a:r>
              <a:rPr lang="es-AR" dirty="0"/>
              <a:t>, si se trata de hechos reprimidos con reclusión o prisión, no pudiendo, en ningún caso, el término de la prescripción exceder de doce años ni bajas de dos años”.</a:t>
            </a:r>
          </a:p>
          <a:p>
            <a:pPr marL="538163" indent="1588" algn="just">
              <a:buNone/>
            </a:pPr>
            <a:r>
              <a:rPr lang="es-AR" dirty="0"/>
              <a:t>Finalmente </a:t>
            </a:r>
            <a:r>
              <a:rPr lang="es-AR" b="1" dirty="0"/>
              <a:t>el artículo </a:t>
            </a:r>
            <a:r>
              <a:rPr lang="es-AR" b="1" dirty="0" smtClean="0"/>
              <a:t>67 del C.P. </a:t>
            </a:r>
            <a:r>
              <a:rPr lang="es-AR" dirty="0"/>
              <a:t>prevé qué: “… </a:t>
            </a:r>
            <a:r>
              <a:rPr lang="es-AR" b="1" dirty="0"/>
              <a:t>la prescripción se interrumpe solamente por:</a:t>
            </a:r>
            <a:r>
              <a:rPr lang="es-AR" dirty="0"/>
              <a:t> a) la comisión de otro delito; b) el </a:t>
            </a:r>
            <a:r>
              <a:rPr lang="es-AR" b="1" dirty="0"/>
              <a:t>primer llamado </a:t>
            </a:r>
            <a:r>
              <a:rPr lang="es-AR" b="1" dirty="0" smtClean="0"/>
              <a:t>efectuado </a:t>
            </a:r>
            <a:r>
              <a:rPr lang="es-AR" b="1" dirty="0"/>
              <a:t>a una persona</a:t>
            </a:r>
            <a:r>
              <a:rPr lang="es-AR" dirty="0"/>
              <a:t>, en el marco de un proceso judicial, con el </a:t>
            </a:r>
            <a:r>
              <a:rPr lang="es-AR" b="1" dirty="0"/>
              <a:t>objeto de recibirle declaración indagatoria </a:t>
            </a:r>
            <a:r>
              <a:rPr lang="es-AR" dirty="0"/>
              <a:t>por el delito investigado;…” </a:t>
            </a:r>
          </a:p>
          <a:p>
            <a:pPr algn="just"/>
            <a:endParaRPr lang="es-AR" dirty="0"/>
          </a:p>
        </p:txBody>
      </p:sp>
      <p:sp>
        <p:nvSpPr>
          <p:cNvPr id="4" name="3 Marcador de número de diapositiva"/>
          <p:cNvSpPr>
            <a:spLocks noGrp="1"/>
          </p:cNvSpPr>
          <p:nvPr>
            <p:ph type="sldNum" sz="quarter" idx="12"/>
          </p:nvPr>
        </p:nvSpPr>
        <p:spPr/>
        <p:txBody>
          <a:bodyPr/>
          <a:lstStyle/>
          <a:p>
            <a:fld id="{1382D154-C4B8-496D-9534-8181C7EFADA6}" type="slidenum">
              <a:rPr lang="es-AR" smtClean="0"/>
              <a:pPr/>
              <a:t>27</a:t>
            </a:fld>
            <a:endParaRPr lang="es-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555845" y="188643"/>
            <a:ext cx="10025047" cy="5937523"/>
          </a:xfrm>
        </p:spPr>
        <p:txBody>
          <a:bodyPr>
            <a:normAutofit lnSpcReduction="10000"/>
          </a:bodyPr>
          <a:lstStyle/>
          <a:p>
            <a:pPr indent="17463" algn="just">
              <a:buNone/>
            </a:pPr>
            <a:r>
              <a:rPr lang="es-AR" b="1" dirty="0"/>
              <a:t>En base a ello corresponde computar el plazo de prescripción de la acción penal desde la fecha de consumación del hecho y no desde la fecha del llamado a indagatoria</a:t>
            </a:r>
            <a:r>
              <a:rPr lang="es-AR" dirty="0"/>
              <a:t> efectuado bajo la vigencia de la ley 24.769, conforme lo sostuvo el juez de la causa. </a:t>
            </a:r>
          </a:p>
          <a:p>
            <a:pPr indent="17463" algn="just">
              <a:buNone/>
            </a:pPr>
            <a:r>
              <a:rPr lang="es-AR" b="1" dirty="0"/>
              <a:t>La benignidad de una norma penal debe ser interpretada y aplicada ampliamente</a:t>
            </a:r>
            <a:r>
              <a:rPr lang="es-AR" dirty="0"/>
              <a:t>, de modo tal de alcanzar no sólo la </a:t>
            </a:r>
            <a:r>
              <a:rPr lang="es-AR" dirty="0" err="1"/>
              <a:t>desincriminización</a:t>
            </a:r>
            <a:r>
              <a:rPr lang="es-AR" dirty="0"/>
              <a:t> del hecho o, su recalificación en una figura penal menos gravosa, sino también </a:t>
            </a:r>
            <a:r>
              <a:rPr lang="es-AR" b="1" dirty="0"/>
              <a:t>todos aquellos efectos que produce su aplicación dentro del proceso penal, como sucede con el instituto de la prescripción. </a:t>
            </a:r>
          </a:p>
          <a:p>
            <a:pPr indent="17463" algn="just">
              <a:buNone/>
            </a:pPr>
            <a:r>
              <a:rPr lang="es-AR" dirty="0"/>
              <a:t>La vocal sostiene que </a:t>
            </a:r>
            <a:r>
              <a:rPr lang="es-AR" b="1" dirty="0"/>
              <a:t>desde la fecha de acaecimiento del hecho el 12/5/2011</a:t>
            </a:r>
            <a:r>
              <a:rPr lang="es-AR" dirty="0"/>
              <a:t>, de evasión del Impuesto a las Ganancias/2010 y aquella en la cual </a:t>
            </a:r>
            <a:r>
              <a:rPr lang="es-AR" b="1" dirty="0"/>
              <a:t>se convocó a prestar declaración indagatoria el 5/9/2017 transcurrieron más de seis años</a:t>
            </a:r>
            <a:r>
              <a:rPr lang="es-AR" dirty="0"/>
              <a:t>. Por ello el Estado habría perdido el derecho a ejercer la acción penal represiva.</a:t>
            </a:r>
          </a:p>
          <a:p>
            <a:pPr indent="17463" algn="just">
              <a:buNone/>
            </a:pPr>
            <a:r>
              <a:rPr lang="es-AR" dirty="0"/>
              <a:t>En conclusión, consideró que </a:t>
            </a:r>
            <a:r>
              <a:rPr lang="es-AR" b="1" dirty="0"/>
              <a:t>debía revocarse la resolución de fecha 4/10/2019</a:t>
            </a:r>
            <a:r>
              <a:rPr lang="es-AR" dirty="0"/>
              <a:t> </a:t>
            </a:r>
            <a:r>
              <a:rPr lang="es-AR" b="1" dirty="0"/>
              <a:t>y disponer, el sobreseimiento, por extinción de la acción penal por prescripción</a:t>
            </a:r>
            <a:r>
              <a:rPr lang="es-AR" dirty="0"/>
              <a:t> en orden al delito de evasión simple. </a:t>
            </a:r>
          </a:p>
          <a:p>
            <a:pPr indent="17463" algn="just">
              <a:buNone/>
            </a:pPr>
            <a:r>
              <a:rPr lang="es-AR" dirty="0"/>
              <a:t>Los otros dos votos adhirieron al analizado. </a:t>
            </a:r>
          </a:p>
        </p:txBody>
      </p:sp>
      <p:sp>
        <p:nvSpPr>
          <p:cNvPr id="4" name="3 Marcador de número de diapositiva"/>
          <p:cNvSpPr>
            <a:spLocks noGrp="1"/>
          </p:cNvSpPr>
          <p:nvPr>
            <p:ph type="sldNum" sz="quarter" idx="12"/>
          </p:nvPr>
        </p:nvSpPr>
        <p:spPr/>
        <p:txBody>
          <a:bodyPr/>
          <a:lstStyle/>
          <a:p>
            <a:fld id="{1382D154-C4B8-496D-9534-8181C7EFADA6}" type="slidenum">
              <a:rPr lang="es-AR" smtClean="0"/>
              <a:pPr/>
              <a:t>28</a:t>
            </a:fld>
            <a:endParaRPr lang="es-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514902" y="260648"/>
            <a:ext cx="10353986" cy="6192688"/>
          </a:xfrm>
        </p:spPr>
        <p:txBody>
          <a:bodyPr>
            <a:noAutofit/>
          </a:bodyPr>
          <a:lstStyle/>
          <a:p>
            <a:pPr lvl="0" algn="just">
              <a:buFont typeface="Calibri" pitchFamily="34" charset="0"/>
              <a:buChar char="−"/>
            </a:pPr>
            <a:r>
              <a:rPr lang="es-AR" b="1" dirty="0"/>
              <a:t>La defensa solicitó la extinción de la acción penal por todos los hechos </a:t>
            </a:r>
            <a:r>
              <a:rPr lang="es-AR" dirty="0"/>
              <a:t>presuntos de evasión tributaria por los cuales el nombrado había prestado declaración </a:t>
            </a:r>
            <a:r>
              <a:rPr lang="es-AR" dirty="0" smtClean="0"/>
              <a:t>indagatoria dado que había declarado todos sus bienes al 2015. </a:t>
            </a:r>
            <a:endParaRPr lang="es-AR" dirty="0"/>
          </a:p>
          <a:p>
            <a:pPr indent="17463" algn="just">
              <a:buNone/>
            </a:pPr>
            <a:r>
              <a:rPr lang="es-AR" b="1" dirty="0"/>
              <a:t>La declaración jurada de confirmación de datos presentada de conformidad con lo requerido por el artículo 85 de la ley 27.260 </a:t>
            </a:r>
            <a:r>
              <a:rPr lang="es-AR" dirty="0"/>
              <a:t>para ratificar que la totalidad de los bienes que poseía eran los que aquel había incluido en las declaraciones juradas del Impuesto a las Ganancias, del Impuesto sobre los Bienes Personales y del Impuesto a la Ganancia Mínima Presunta correspondientes al periodo fiscal 2015, imponía declarar la extinción de la acción penal respecto de </a:t>
            </a:r>
            <a:r>
              <a:rPr lang="es-AR" dirty="0" smtClean="0"/>
              <a:t>R.J.G </a:t>
            </a:r>
            <a:r>
              <a:rPr lang="es-AR" dirty="0"/>
              <a:t>por todos los hechos presuntos de evasión tributaria. </a:t>
            </a:r>
            <a:endParaRPr lang="es-AR" dirty="0" smtClean="0"/>
          </a:p>
          <a:p>
            <a:pPr indent="17463" algn="just">
              <a:buNone/>
            </a:pPr>
            <a:r>
              <a:rPr lang="es-AR" dirty="0" smtClean="0"/>
              <a:t>Este planteo fue rechazado con sustento en que el </a:t>
            </a:r>
            <a:r>
              <a:rPr lang="es-AR" b="1" dirty="0" smtClean="0"/>
              <a:t>artículo 85 de la ley 27.260 prevé la situación de los contribuyentes que hubiesen exteriorizado bienes con anterioridad al 31/12/15 </a:t>
            </a:r>
            <a:r>
              <a:rPr lang="es-AR" dirty="0" smtClean="0"/>
              <a:t>que hasta ese momento habían permanecido ocultos para el organismo recaudador, con independencia de si al momento de presentar la declaración jurada de confirmación de datos lo mantenían en su patrimonio o no; </a:t>
            </a:r>
            <a:r>
              <a:rPr lang="es-AR" b="1" dirty="0" smtClean="0"/>
              <a:t>pero en el caso no estaban exteriorizados ninguno de los montos correspondientes a los saldos que integraron las cuentas de activos objeto de autos. </a:t>
            </a:r>
          </a:p>
          <a:p>
            <a:pPr algn="just">
              <a:buNone/>
            </a:pPr>
            <a:endParaRPr lang="es-AR" dirty="0"/>
          </a:p>
        </p:txBody>
      </p:sp>
      <p:sp>
        <p:nvSpPr>
          <p:cNvPr id="4" name="3 Marcador de número de diapositiva"/>
          <p:cNvSpPr>
            <a:spLocks noGrp="1"/>
          </p:cNvSpPr>
          <p:nvPr>
            <p:ph type="sldNum" sz="quarter" idx="12"/>
          </p:nvPr>
        </p:nvSpPr>
        <p:spPr/>
        <p:txBody>
          <a:bodyPr/>
          <a:lstStyle/>
          <a:p>
            <a:fld id="{1382D154-C4B8-496D-9534-8181C7EFADA6}" type="slidenum">
              <a:rPr lang="es-AR" smtClean="0"/>
              <a:pPr/>
              <a:t>2</a:t>
            </a:fld>
            <a:endParaRPr lang="es-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623313" y="2348880"/>
            <a:ext cx="10971371" cy="2620888"/>
          </a:xfrm>
        </p:spPr>
        <p:txBody>
          <a:bodyPr>
            <a:normAutofit/>
          </a:bodyPr>
          <a:lstStyle/>
          <a:p>
            <a:pPr algn="ctr">
              <a:buNone/>
            </a:pPr>
            <a:r>
              <a:rPr lang="es-AR" sz="5400" dirty="0" smtClean="0"/>
              <a:t>¡MUCHAS GRACIAS POR SU ATENCIÓN!</a:t>
            </a:r>
            <a:endParaRPr lang="es-AR" sz="54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651380" y="188643"/>
            <a:ext cx="9929513" cy="5937523"/>
          </a:xfrm>
        </p:spPr>
        <p:txBody>
          <a:bodyPr>
            <a:normAutofit lnSpcReduction="10000"/>
          </a:bodyPr>
          <a:lstStyle/>
          <a:p>
            <a:pPr lvl="0" algn="just">
              <a:buFont typeface="Calibri" pitchFamily="34" charset="0"/>
              <a:buChar char="−"/>
            </a:pPr>
            <a:r>
              <a:rPr lang="es-AR" dirty="0" smtClean="0"/>
              <a:t>Otra </a:t>
            </a:r>
            <a:r>
              <a:rPr lang="es-AR" dirty="0"/>
              <a:t>circunstancia que el Juez </a:t>
            </a:r>
            <a:r>
              <a:rPr lang="es-AR" dirty="0" smtClean="0"/>
              <a:t>de 1° instancia consideró </a:t>
            </a:r>
            <a:r>
              <a:rPr lang="es-AR" dirty="0"/>
              <a:t>y que también impedía acceder al planteo de la defensa, era que </a:t>
            </a:r>
            <a:r>
              <a:rPr lang="es-AR" b="1" dirty="0"/>
              <a:t>R.J.G. había ocultado bienes en U.S.A., ello a raíz de un exhorto que se dirigió a ese país. De confirmarse lo expuesto resultaría aplicable el artículo 85, párrafo tercero de la ley 27.260 </a:t>
            </a:r>
            <a:r>
              <a:rPr lang="es-AR" dirty="0"/>
              <a:t>en cuanto “… establece la </a:t>
            </a:r>
            <a:r>
              <a:rPr lang="es-AR" b="1" dirty="0"/>
              <a:t>privación</a:t>
            </a:r>
            <a:r>
              <a:rPr lang="es-AR" dirty="0"/>
              <a:t> del sujeto declarante de los beneficios establecidos por el referido cuerpo normativo </a:t>
            </a:r>
            <a:r>
              <a:rPr lang="es-AR" b="1" dirty="0"/>
              <a:t>ante la eventual detección de bienes o tenencias que no hubiesen sido declarados</a:t>
            </a:r>
            <a:r>
              <a:rPr lang="es-AR" dirty="0"/>
              <a:t>…”. </a:t>
            </a:r>
            <a:endParaRPr lang="es-AR" dirty="0" smtClean="0"/>
          </a:p>
          <a:p>
            <a:pPr algn="just">
              <a:buFont typeface="Calibri" pitchFamily="34" charset="0"/>
              <a:buChar char="−"/>
            </a:pPr>
            <a:r>
              <a:rPr lang="es-AR" b="1" dirty="0" smtClean="0"/>
              <a:t>La defensa consideró que el imputado presentó todas las declaraciones juradas, correspondiente al último ejercicio fiscal cerrado al 31/12/15 </a:t>
            </a:r>
            <a:r>
              <a:rPr lang="es-AR" dirty="0" smtClean="0"/>
              <a:t>y declaración jurada de confirmación de datos y en las mismas exteriorizó todos los activos que poseía por aquel entonces. </a:t>
            </a:r>
            <a:r>
              <a:rPr lang="es-AR" b="1" dirty="0" smtClean="0"/>
              <a:t>Manifestó que si fuese cierto que omitió declarar bienes que integraban su patrimonio durante los ejercicios fiscales 2005 y 2006 </a:t>
            </a:r>
            <a:r>
              <a:rPr lang="es-AR" dirty="0" smtClean="0"/>
              <a:t>y no los exteriorizó en sus declaraciones impositivas posteriores, </a:t>
            </a:r>
            <a:r>
              <a:rPr lang="es-AR" b="1" dirty="0" smtClean="0"/>
              <a:t>ello no obstaculizaría la procedencia del planteo toda vez que el beneficio del artículo 85 de la ley 27.260 es aplicable siempre y cuando no hubiese mediado ningún ocultamiento de activos</a:t>
            </a:r>
            <a:r>
              <a:rPr lang="es-AR" dirty="0" smtClean="0"/>
              <a:t> en las declaraciones juradas de impuestos presentadas en los </a:t>
            </a:r>
            <a:r>
              <a:rPr lang="es-AR" b="1" dirty="0" smtClean="0"/>
              <a:t>años 2015 y 2016. Una eventual profundización de la investigación aparejaría una vulneración de la garantía de todo imputado de ser juzgado en un plazo razonable</a:t>
            </a:r>
            <a:r>
              <a:rPr lang="es-AR" dirty="0" smtClean="0"/>
              <a:t>. </a:t>
            </a:r>
          </a:p>
        </p:txBody>
      </p:sp>
      <p:sp>
        <p:nvSpPr>
          <p:cNvPr id="4" name="3 Marcador de número de diapositiva"/>
          <p:cNvSpPr>
            <a:spLocks noGrp="1"/>
          </p:cNvSpPr>
          <p:nvPr>
            <p:ph type="sldNum" sz="quarter" idx="12"/>
          </p:nvPr>
        </p:nvSpPr>
        <p:spPr/>
        <p:txBody>
          <a:bodyPr/>
          <a:lstStyle/>
          <a:p>
            <a:fld id="{1382D154-C4B8-496D-9534-8181C7EFADA6}" type="slidenum">
              <a:rPr lang="es-AR" smtClean="0"/>
              <a:pPr/>
              <a:t>3</a:t>
            </a:fld>
            <a:endParaRPr lang="es-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583141" y="260648"/>
            <a:ext cx="9997753" cy="6192688"/>
          </a:xfrm>
        </p:spPr>
        <p:txBody>
          <a:bodyPr>
            <a:normAutofit/>
          </a:bodyPr>
          <a:lstStyle/>
          <a:p>
            <a:pPr lvl="0" algn="just">
              <a:buFont typeface="Calibri" pitchFamily="34" charset="0"/>
              <a:buChar char="−"/>
            </a:pPr>
            <a:r>
              <a:rPr lang="es-AR" b="1" dirty="0"/>
              <a:t>La Cámara consideró que si se presupone que el imputado podría haber ocultado la percepción de ganancias y la posesión de bienes, durante los años 2005 y 2006 </a:t>
            </a:r>
            <a:r>
              <a:rPr lang="es-AR" dirty="0"/>
              <a:t>por sumas millonarias, no cabría considerar que </a:t>
            </a:r>
            <a:r>
              <a:rPr lang="es-AR" b="1" dirty="0"/>
              <a:t>esos activos </a:t>
            </a:r>
            <a:r>
              <a:rPr lang="es-AR" dirty="0"/>
              <a:t>acumulados en el H.S.B.C </a:t>
            </a:r>
            <a:r>
              <a:rPr lang="es-AR" dirty="0" err="1"/>
              <a:t>Private</a:t>
            </a:r>
            <a:r>
              <a:rPr lang="es-AR" dirty="0"/>
              <a:t> Bank </a:t>
            </a:r>
            <a:r>
              <a:rPr lang="es-AR" dirty="0" err="1"/>
              <a:t>Suisse</a:t>
            </a:r>
            <a:r>
              <a:rPr lang="es-AR" dirty="0"/>
              <a:t> </a:t>
            </a:r>
            <a:r>
              <a:rPr lang="es-AR" b="1" dirty="0"/>
              <a:t>pudiesen haber sido consumidos en forma íntegra o en la gran mayoría, con anterioridad al año 2015; por ello no se dan los extremos para que el juez de primera instancia dictara el sobreseimiento</a:t>
            </a:r>
            <a:r>
              <a:rPr lang="es-AR" dirty="0"/>
              <a:t>. </a:t>
            </a:r>
          </a:p>
          <a:p>
            <a:pPr lvl="0" algn="just">
              <a:buFont typeface="Calibri" pitchFamily="34" charset="0"/>
              <a:buChar char="−"/>
            </a:pPr>
            <a:r>
              <a:rPr lang="es-AR" b="1" dirty="0"/>
              <a:t>Por ello confirmó lo resuelto en el incidente motivo de apelación</a:t>
            </a:r>
            <a:r>
              <a:rPr lang="es-AR" dirty="0"/>
              <a:t> denegando la extinción de la acción penal y encomendando al tribunal de la instancia anterior la </a:t>
            </a:r>
            <a:r>
              <a:rPr lang="es-AR" b="1" dirty="0"/>
              <a:t>realización, con la celeridad necesaria, de diligencias tendientes a profundizar la investigación en torno a las </a:t>
            </a:r>
            <a:r>
              <a:rPr lang="es-AR" dirty="0"/>
              <a:t>imputaciones que se dirigieron a R.J.G. y a </a:t>
            </a:r>
            <a:r>
              <a:rPr lang="es-AR" b="1" dirty="0"/>
              <a:t>establecer si con respecto a él se verifica o no,  la causal de exclusión prevista por el artículo 85, párrafo tercero de la ley 27.260</a:t>
            </a:r>
            <a:r>
              <a:rPr lang="es-AR" dirty="0"/>
              <a:t>. </a:t>
            </a:r>
          </a:p>
        </p:txBody>
      </p:sp>
      <p:sp>
        <p:nvSpPr>
          <p:cNvPr id="4" name="3 Marcador de número de diapositiva"/>
          <p:cNvSpPr>
            <a:spLocks noGrp="1"/>
          </p:cNvSpPr>
          <p:nvPr>
            <p:ph type="sldNum" sz="quarter" idx="12"/>
          </p:nvPr>
        </p:nvSpPr>
        <p:spPr/>
        <p:txBody>
          <a:bodyPr/>
          <a:lstStyle/>
          <a:p>
            <a:fld id="{1382D154-C4B8-496D-9534-8181C7EFADA6}" type="slidenum">
              <a:rPr lang="es-AR" smtClean="0"/>
              <a:pPr/>
              <a:t>4</a:t>
            </a:fld>
            <a:endParaRPr lang="es-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497769" y="412846"/>
            <a:ext cx="10017409" cy="1041400"/>
          </a:xfrm>
        </p:spPr>
        <p:txBody>
          <a:bodyPr>
            <a:noAutofit/>
          </a:bodyPr>
          <a:lstStyle/>
          <a:p>
            <a:r>
              <a:rPr lang="es-AR" sz="3200" b="1" u="sng" dirty="0"/>
              <a:t>Incidente de nulidad de L.E.R. en la causa N°835/18, caratulada: “N.N. s/ </a:t>
            </a:r>
            <a:r>
              <a:rPr lang="es-AR" sz="3200" b="1" u="sng" dirty="0" err="1"/>
              <a:t>inf</a:t>
            </a:r>
            <a:r>
              <a:rPr lang="es-AR" sz="3200" b="1" u="sng" dirty="0"/>
              <a:t>. ley 24.769</a:t>
            </a:r>
            <a:r>
              <a:rPr lang="es-AR" sz="3200" b="1" u="sng" dirty="0" smtClean="0"/>
              <a:t>”</a:t>
            </a:r>
            <a:endParaRPr lang="es-AR" sz="3200" dirty="0"/>
          </a:p>
        </p:txBody>
      </p:sp>
      <p:sp>
        <p:nvSpPr>
          <p:cNvPr id="3" name="2 Marcador de contenido"/>
          <p:cNvSpPr>
            <a:spLocks noGrp="1"/>
          </p:cNvSpPr>
          <p:nvPr>
            <p:ph idx="1"/>
          </p:nvPr>
        </p:nvSpPr>
        <p:spPr>
          <a:xfrm>
            <a:off x="1146412" y="1514902"/>
            <a:ext cx="10836322" cy="4611263"/>
          </a:xfrm>
        </p:spPr>
        <p:txBody>
          <a:bodyPr>
            <a:noAutofit/>
          </a:bodyPr>
          <a:lstStyle/>
          <a:p>
            <a:pPr algn="just">
              <a:buNone/>
            </a:pPr>
            <a:r>
              <a:rPr lang="es-AR" dirty="0"/>
              <a:t>J.N.P.E. 9 Sec. 17</a:t>
            </a:r>
          </a:p>
          <a:p>
            <a:pPr algn="just">
              <a:buNone/>
            </a:pPr>
            <a:r>
              <a:rPr lang="es-AR" dirty="0"/>
              <a:t>C.N.P.E. Sala B </a:t>
            </a:r>
          </a:p>
          <a:p>
            <a:pPr algn="just">
              <a:buNone/>
            </a:pPr>
            <a:r>
              <a:rPr lang="es-AR" dirty="0"/>
              <a:t>Septiembre/2020</a:t>
            </a:r>
          </a:p>
          <a:p>
            <a:pPr lvl="0" algn="just">
              <a:buFont typeface="Calibri" pitchFamily="34" charset="0"/>
              <a:buChar char="−"/>
            </a:pPr>
            <a:r>
              <a:rPr lang="es-AR" b="1" dirty="0"/>
              <a:t>El juzgado de primera instancia había ordenado el allanamiento </a:t>
            </a:r>
            <a:r>
              <a:rPr lang="es-AR" dirty="0"/>
              <a:t>del domicilio sito en la calle Florida 375, Piso 1°, departamentos A, B y D, </a:t>
            </a:r>
            <a:r>
              <a:rPr lang="es-AR" b="1" dirty="0"/>
              <a:t>con el objeto de secuestrar toda la documentación y elementos que se vinculen con las hipótesis delictivas investigadas, también aparatos informáticos, electrónicos, de telefonía celular, discos de almacenamiento</a:t>
            </a:r>
            <a:r>
              <a:rPr lang="es-AR" dirty="0"/>
              <a:t>. </a:t>
            </a:r>
          </a:p>
          <a:p>
            <a:pPr indent="17463" algn="just">
              <a:buNone/>
            </a:pPr>
            <a:r>
              <a:rPr lang="es-AR" dirty="0"/>
              <a:t>Esto fue el 13/2/19, realizándose con el </a:t>
            </a:r>
            <a:r>
              <a:rPr lang="es-AR" b="1" dirty="0"/>
              <a:t>Departamento De Investigaciones de Delitos Económicos de la Prefectura Naval Argentina, junto con personal de la AFIP-DGI y en presencia de dos testigos. </a:t>
            </a:r>
          </a:p>
        </p:txBody>
      </p:sp>
      <p:sp>
        <p:nvSpPr>
          <p:cNvPr id="4" name="3 Marcador de número de diapositiva"/>
          <p:cNvSpPr>
            <a:spLocks noGrp="1"/>
          </p:cNvSpPr>
          <p:nvPr>
            <p:ph type="sldNum" sz="quarter" idx="12"/>
          </p:nvPr>
        </p:nvSpPr>
        <p:spPr/>
        <p:txBody>
          <a:bodyPr/>
          <a:lstStyle/>
          <a:p>
            <a:fld id="{1382D154-C4B8-496D-9534-8181C7EFADA6}" type="slidenum">
              <a:rPr lang="es-AR" smtClean="0"/>
              <a:pPr/>
              <a:t>5</a:t>
            </a:fld>
            <a:endParaRPr lang="es-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514903" y="188643"/>
            <a:ext cx="10065991" cy="5937523"/>
          </a:xfrm>
        </p:spPr>
        <p:txBody>
          <a:bodyPr>
            <a:noAutofit/>
          </a:bodyPr>
          <a:lstStyle/>
          <a:p>
            <a:pPr indent="17463" algn="just">
              <a:buNone/>
            </a:pPr>
            <a:r>
              <a:rPr lang="es-AR" b="1" dirty="0"/>
              <a:t>Se efectúo requisa de las personas, apartándose los teléfonos celulares y un dispositivo de almacenamiento (</a:t>
            </a:r>
            <a:r>
              <a:rPr lang="es-AR" b="1" dirty="0" err="1"/>
              <a:t>pendrive</a:t>
            </a:r>
            <a:r>
              <a:rPr lang="es-AR" b="1" dirty="0"/>
              <a:t>).</a:t>
            </a:r>
          </a:p>
          <a:p>
            <a:pPr lvl="0" algn="just">
              <a:buFont typeface="Calibri" pitchFamily="34" charset="0"/>
              <a:buChar char="−"/>
            </a:pPr>
            <a:r>
              <a:rPr lang="es-AR" b="1" dirty="0"/>
              <a:t>La defensa </a:t>
            </a:r>
            <a:r>
              <a:rPr lang="es-AR" dirty="0"/>
              <a:t>de los imputados planteó la nulidad del secuestro de teléfonos por </a:t>
            </a:r>
            <a:r>
              <a:rPr lang="es-AR" b="1" dirty="0"/>
              <a:t>considerar que había un exceso </a:t>
            </a:r>
            <a:r>
              <a:rPr lang="es-AR" dirty="0"/>
              <a:t>ilegitimo de las atribuciones funcionales del </a:t>
            </a:r>
            <a:r>
              <a:rPr lang="es-AR" b="1" dirty="0"/>
              <a:t>personal de las fuerzas de seguridad</a:t>
            </a:r>
            <a:r>
              <a:rPr lang="es-AR" dirty="0"/>
              <a:t> toda vez que consideró que se </a:t>
            </a:r>
            <a:r>
              <a:rPr lang="es-AR" b="1" dirty="0"/>
              <a:t>había intimado a todos los presentes para que aporten las claves de los celulares;</a:t>
            </a:r>
          </a:p>
          <a:p>
            <a:pPr indent="17463" algn="just">
              <a:buNone/>
            </a:pPr>
            <a:r>
              <a:rPr lang="es-AR" dirty="0"/>
              <a:t>Este hecho importaría una violación a la prohibición de obligar a los imputados a </a:t>
            </a:r>
            <a:r>
              <a:rPr lang="es-AR" b="1" dirty="0"/>
              <a:t>incorporar pruebas que puedan </a:t>
            </a:r>
            <a:r>
              <a:rPr lang="es-AR" b="1" dirty="0" err="1"/>
              <a:t>autoincriminarlos</a:t>
            </a:r>
            <a:r>
              <a:rPr lang="es-AR" b="1" dirty="0"/>
              <a:t> dando lugar a la nulidad</a:t>
            </a:r>
            <a:r>
              <a:rPr lang="es-AR" dirty="0"/>
              <a:t>. </a:t>
            </a:r>
          </a:p>
          <a:p>
            <a:pPr indent="17463" algn="just">
              <a:buNone/>
            </a:pPr>
            <a:r>
              <a:rPr lang="es-AR" dirty="0"/>
              <a:t>También, </a:t>
            </a:r>
            <a:r>
              <a:rPr lang="es-AR" b="1" dirty="0"/>
              <a:t>se pidió la nulidad del secuestro del </a:t>
            </a:r>
            <a:r>
              <a:rPr lang="es-AR" b="1" dirty="0" err="1"/>
              <a:t>pendrive</a:t>
            </a:r>
            <a:r>
              <a:rPr lang="es-AR" dirty="0"/>
              <a:t>, por afectación a la cadena de custodia, dado que </a:t>
            </a:r>
            <a:r>
              <a:rPr lang="es-AR" b="1" dirty="0"/>
              <a:t>el sobre</a:t>
            </a:r>
            <a:r>
              <a:rPr lang="es-AR" dirty="0"/>
              <a:t> en el que fue colocado </a:t>
            </a:r>
            <a:r>
              <a:rPr lang="es-AR" b="1" dirty="0"/>
              <a:t>presentaba roturas en el momento de ser recibido en la Fiscalía</a:t>
            </a:r>
            <a:r>
              <a:rPr lang="es-AR" dirty="0"/>
              <a:t>, con lo cual se puede inferir que pudo haber </a:t>
            </a:r>
            <a:r>
              <a:rPr lang="es-AR" b="1" dirty="0"/>
              <a:t>sido reemplazado por otro</a:t>
            </a:r>
            <a:r>
              <a:rPr lang="es-AR" dirty="0"/>
              <a:t>. </a:t>
            </a:r>
          </a:p>
        </p:txBody>
      </p:sp>
      <p:sp>
        <p:nvSpPr>
          <p:cNvPr id="4" name="3 Marcador de número de diapositiva"/>
          <p:cNvSpPr>
            <a:spLocks noGrp="1"/>
          </p:cNvSpPr>
          <p:nvPr>
            <p:ph type="sldNum" sz="quarter" idx="12"/>
          </p:nvPr>
        </p:nvSpPr>
        <p:spPr/>
        <p:txBody>
          <a:bodyPr/>
          <a:lstStyle/>
          <a:p>
            <a:fld id="{1382D154-C4B8-496D-9534-8181C7EFADA6}" type="slidenum">
              <a:rPr lang="es-AR" smtClean="0"/>
              <a:pPr/>
              <a:t>6</a:t>
            </a:fld>
            <a:endParaRPr lang="es-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528550" y="188643"/>
            <a:ext cx="10052344" cy="6307693"/>
          </a:xfrm>
        </p:spPr>
        <p:txBody>
          <a:bodyPr>
            <a:normAutofit lnSpcReduction="10000"/>
          </a:bodyPr>
          <a:lstStyle/>
          <a:p>
            <a:pPr lvl="0" algn="just">
              <a:buFont typeface="Calibri" pitchFamily="34" charset="0"/>
              <a:buChar char="−"/>
            </a:pPr>
            <a:r>
              <a:rPr lang="es-AR" b="1" dirty="0"/>
              <a:t>El Juez no hizo lugar </a:t>
            </a:r>
            <a:r>
              <a:rPr lang="es-AR" dirty="0"/>
              <a:t>a las nulidades planteadas por considerar que </a:t>
            </a:r>
            <a:r>
              <a:rPr lang="es-AR" b="1" dirty="0"/>
              <a:t>no había pruebas </a:t>
            </a:r>
            <a:r>
              <a:rPr lang="es-AR" dirty="0"/>
              <a:t>en cuanto a que las claves se hayan obtenido </a:t>
            </a:r>
            <a:r>
              <a:rPr lang="es-AR" b="1" dirty="0"/>
              <a:t>por tratos intimidatorios o amenazantes.</a:t>
            </a:r>
            <a:r>
              <a:rPr lang="es-AR" dirty="0"/>
              <a:t> </a:t>
            </a:r>
            <a:endParaRPr lang="es-AR" dirty="0" smtClean="0"/>
          </a:p>
          <a:p>
            <a:pPr lvl="0" indent="17463" algn="just">
              <a:buNone/>
            </a:pPr>
            <a:r>
              <a:rPr lang="es-AR" dirty="0" smtClean="0"/>
              <a:t>Tanto </a:t>
            </a:r>
            <a:r>
              <a:rPr lang="es-AR" b="1" dirty="0"/>
              <a:t>los testigos </a:t>
            </a:r>
            <a:r>
              <a:rPr lang="es-AR" dirty="0"/>
              <a:t>del allanamiento como el </a:t>
            </a:r>
            <a:r>
              <a:rPr lang="es-AR" b="1" dirty="0"/>
              <a:t>ayudante de Tercera de la Prefectura Naval Argentina declararon que los dueños brindaron sus claves de manera voluntaria</a:t>
            </a:r>
            <a:r>
              <a:rPr lang="es-AR" dirty="0"/>
              <a:t> con la finalidad de </a:t>
            </a:r>
            <a:r>
              <a:rPr lang="es-AR" b="1" dirty="0"/>
              <a:t>comunicarse con sus familiares </a:t>
            </a:r>
            <a:r>
              <a:rPr lang="es-AR" dirty="0"/>
              <a:t>y/o con los responsables de la </a:t>
            </a:r>
            <a:r>
              <a:rPr lang="es-AR" b="1" dirty="0"/>
              <a:t>empresa ALECAN FINANCIAL GROUP S.A.</a:t>
            </a:r>
          </a:p>
          <a:p>
            <a:pPr indent="17463" algn="just">
              <a:buNone/>
            </a:pPr>
            <a:r>
              <a:rPr lang="es-AR" b="1" dirty="0"/>
              <a:t>Tampoco había pruebas de irregularidades en cuanto a las rajaduras del sobre </a:t>
            </a:r>
            <a:r>
              <a:rPr lang="es-AR" dirty="0"/>
              <a:t>que contenía el </a:t>
            </a:r>
            <a:r>
              <a:rPr lang="es-AR" dirty="0" err="1"/>
              <a:t>pendrive</a:t>
            </a:r>
            <a:r>
              <a:rPr lang="es-AR" dirty="0"/>
              <a:t>, no hubo un razonamiento lógico que justifique esas conjeturas. </a:t>
            </a:r>
            <a:endParaRPr lang="es-AR" dirty="0" smtClean="0"/>
          </a:p>
          <a:p>
            <a:pPr indent="17463" algn="just">
              <a:buNone/>
            </a:pPr>
            <a:r>
              <a:rPr lang="es-AR" dirty="0" smtClean="0"/>
              <a:t>Por lo demás, </a:t>
            </a:r>
            <a:r>
              <a:rPr lang="es-AR" b="1" dirty="0" smtClean="0"/>
              <a:t>las nulidades solo deben admitirse </a:t>
            </a:r>
            <a:r>
              <a:rPr lang="es-AR" dirty="0" smtClean="0"/>
              <a:t>cuando de la violación de las formalidades resulte un </a:t>
            </a:r>
            <a:r>
              <a:rPr lang="es-AR" b="1" dirty="0" smtClean="0"/>
              <a:t>perjuicio real y concreto para la parte que lo invoca. </a:t>
            </a:r>
          </a:p>
          <a:p>
            <a:pPr indent="17463" algn="just">
              <a:buNone/>
            </a:pPr>
            <a:r>
              <a:rPr lang="es-AR" dirty="0" smtClean="0"/>
              <a:t>Se consideró que </a:t>
            </a:r>
            <a:r>
              <a:rPr lang="es-AR" b="1" dirty="0" smtClean="0"/>
              <a:t>la orden del Juez fue autorizar el encendido </a:t>
            </a:r>
            <a:r>
              <a:rPr lang="es-AR" dirty="0" smtClean="0"/>
              <a:t>de los teléfonos a los efectos de localizar el número telefónico al cual debían comunicarse, por ello </a:t>
            </a:r>
            <a:r>
              <a:rPr lang="es-AR" b="1" dirty="0" smtClean="0"/>
              <a:t>no se explica porqué fueron anotadas las claves de acceso </a:t>
            </a:r>
            <a:r>
              <a:rPr lang="es-AR" dirty="0" smtClean="0"/>
              <a:t>y/o las contraseñas, ni tampoco porqué las mismas fueron </a:t>
            </a:r>
            <a:r>
              <a:rPr lang="es-AR" b="1" dirty="0" smtClean="0"/>
              <a:t>colocadas de forma adjunta en pegatinas adheridas  a los teléfonos</a:t>
            </a:r>
            <a:r>
              <a:rPr lang="es-AR" dirty="0" smtClean="0"/>
              <a:t> sin una orden específica.</a:t>
            </a:r>
          </a:p>
          <a:p>
            <a:pPr indent="17463" algn="just">
              <a:buNone/>
            </a:pPr>
            <a:endParaRPr lang="es-AR" dirty="0"/>
          </a:p>
        </p:txBody>
      </p:sp>
      <p:sp>
        <p:nvSpPr>
          <p:cNvPr id="4" name="3 Marcador de número de diapositiva"/>
          <p:cNvSpPr>
            <a:spLocks noGrp="1"/>
          </p:cNvSpPr>
          <p:nvPr>
            <p:ph type="sldNum" sz="quarter" idx="12"/>
          </p:nvPr>
        </p:nvSpPr>
        <p:spPr/>
        <p:txBody>
          <a:bodyPr/>
          <a:lstStyle/>
          <a:p>
            <a:fld id="{1382D154-C4B8-496D-9534-8181C7EFADA6}" type="slidenum">
              <a:rPr lang="es-AR" smtClean="0"/>
              <a:pPr/>
              <a:t>7</a:t>
            </a:fld>
            <a:endParaRPr lang="es-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610437" y="260651"/>
            <a:ext cx="9970457" cy="5865515"/>
          </a:xfrm>
        </p:spPr>
        <p:txBody>
          <a:bodyPr>
            <a:normAutofit/>
          </a:bodyPr>
          <a:lstStyle/>
          <a:p>
            <a:pPr lvl="0" algn="just">
              <a:buFont typeface="Calibri" pitchFamily="34" charset="0"/>
              <a:buChar char="−"/>
            </a:pPr>
            <a:r>
              <a:rPr lang="es-AR" b="1" dirty="0" smtClean="0"/>
              <a:t>La </a:t>
            </a:r>
            <a:r>
              <a:rPr lang="es-AR" b="1" dirty="0"/>
              <a:t>Cámara consideró </a:t>
            </a:r>
            <a:r>
              <a:rPr lang="es-AR" dirty="0"/>
              <a:t>que por la circunstancia de que el </a:t>
            </a:r>
            <a:r>
              <a:rPr lang="es-AR" b="1" dirty="0" smtClean="0"/>
              <a:t>Sr. </a:t>
            </a:r>
            <a:r>
              <a:rPr lang="es-AR" b="1" dirty="0"/>
              <a:t>Juez haya fundado la decisión por remisión a los fundamentos desarrollados por el dictamen fiscal, no descalifica el pronunciamiento</a:t>
            </a:r>
            <a:r>
              <a:rPr lang="es-AR" dirty="0"/>
              <a:t> como acto procesal válido; ello en la medida en que aquellos puedan ser consultados sin dificultad y </a:t>
            </a:r>
            <a:r>
              <a:rPr lang="es-AR" b="1" dirty="0"/>
              <a:t>no se impida ver las razones que componen el juicio lógico efectuado por el magistrado </a:t>
            </a:r>
            <a:r>
              <a:rPr lang="es-AR" dirty="0"/>
              <a:t>para arribar a la decisión adoptada. </a:t>
            </a:r>
            <a:endParaRPr lang="es-AR" dirty="0" smtClean="0"/>
          </a:p>
          <a:p>
            <a:pPr indent="17463" algn="just">
              <a:buNone/>
            </a:pPr>
            <a:r>
              <a:rPr lang="es-AR" b="1" dirty="0" smtClean="0"/>
              <a:t>La nulidad sólo se dará cuando hay un perjuicio real, actual y concreto para la parte que lo invoca </a:t>
            </a:r>
            <a:r>
              <a:rPr lang="es-AR" dirty="0" smtClean="0"/>
              <a:t>y no cuando se plantea en el único interés de la ley o para satisfacer formalidades desprovistas de aquel efecto perjudicial. </a:t>
            </a:r>
          </a:p>
          <a:p>
            <a:pPr indent="17463" algn="just">
              <a:buNone/>
            </a:pPr>
            <a:r>
              <a:rPr lang="es-AR" b="1" dirty="0" smtClean="0"/>
              <a:t>No surge del acta de procedimiento del allanamiento que el personal actuante de la Prefectura Naval Argentina haya dirigido preguntas o solicitado </a:t>
            </a:r>
            <a:r>
              <a:rPr lang="es-AR" dirty="0" smtClean="0"/>
              <a:t>a los presentes en el lugar, </a:t>
            </a:r>
            <a:r>
              <a:rPr lang="es-AR" b="1" dirty="0" smtClean="0"/>
              <a:t>las claves </a:t>
            </a:r>
            <a:r>
              <a:rPr lang="es-AR" dirty="0" smtClean="0"/>
              <a:t>de acceso a los teléfonos celulares que les fueron secuestrados. </a:t>
            </a:r>
          </a:p>
          <a:p>
            <a:pPr indent="17463" algn="just">
              <a:buNone/>
            </a:pPr>
            <a:r>
              <a:rPr lang="es-AR" dirty="0" smtClean="0"/>
              <a:t>No obstante, se pudo advertir que </a:t>
            </a:r>
            <a:r>
              <a:rPr lang="es-AR" b="1" dirty="0" smtClean="0"/>
              <a:t>cada uno de los equipos de telefonía llevaba adosado un papel amarillo con inscripciones manuscritas que</a:t>
            </a:r>
            <a:r>
              <a:rPr lang="es-AR" dirty="0" smtClean="0"/>
              <a:t>, entre otros datos, consignaban  el supuesto titular del aparato y el código o patrón de acceso al mismo. </a:t>
            </a:r>
          </a:p>
          <a:p>
            <a:pPr lvl="0" algn="just">
              <a:buFont typeface="Calibri" pitchFamily="34" charset="0"/>
              <a:buChar char="−"/>
            </a:pPr>
            <a:endParaRPr lang="es-AR" dirty="0"/>
          </a:p>
        </p:txBody>
      </p:sp>
      <p:sp>
        <p:nvSpPr>
          <p:cNvPr id="4" name="3 Marcador de número de diapositiva"/>
          <p:cNvSpPr>
            <a:spLocks noGrp="1"/>
          </p:cNvSpPr>
          <p:nvPr>
            <p:ph type="sldNum" sz="quarter" idx="12"/>
          </p:nvPr>
        </p:nvSpPr>
        <p:spPr/>
        <p:txBody>
          <a:bodyPr/>
          <a:lstStyle/>
          <a:p>
            <a:fld id="{1382D154-C4B8-496D-9534-8181C7EFADA6}" type="slidenum">
              <a:rPr lang="es-AR" smtClean="0"/>
              <a:pPr/>
              <a:t>8</a:t>
            </a:fld>
            <a:endParaRPr lang="es-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CDD0D1"/>
      </a:lt2>
      <a:accent1>
        <a:srgbClr val="8BB434"/>
      </a:accent1>
      <a:accent2>
        <a:srgbClr val="33A583"/>
      </a:accent2>
      <a:accent3>
        <a:srgbClr val="3594B4"/>
      </a:accent3>
      <a:accent4>
        <a:srgbClr val="6063B4"/>
      </a:accent4>
      <a:accent5>
        <a:srgbClr val="D35731"/>
      </a:accent5>
      <a:accent6>
        <a:srgbClr val="EBAC4B"/>
      </a:accent6>
      <a:hlink>
        <a:srgbClr val="65AD30"/>
      </a:hlink>
      <a:folHlink>
        <a:srgbClr val="8ED25B"/>
      </a:folHlink>
    </a:clrScheme>
    <a:fontScheme name="Century Gothic">
      <a:majorFont>
        <a:latin typeface="Century Gothic"/>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 xmlns:thm15="http://schemas.microsoft.com/office/thememl/2012/main" name="Parallax" id="{3388167B-A2EB-4685-9635-1831D9AEF8C4}" vid="{1A9F9826-882C-40B9-8F38-5A3B8CFD196D}"/>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TM03457496[[fn=Parallax]]</Template>
  <TotalTime>1448</TotalTime>
  <Words>5115</Words>
  <Application>Microsoft Office PowerPoint</Application>
  <PresentationFormat>Personalizado</PresentationFormat>
  <Paragraphs>148</Paragraphs>
  <Slides>30</Slides>
  <Notes>0</Notes>
  <HiddenSlides>0</HiddenSlides>
  <MMClips>0</MMClips>
  <ScaleCrop>false</ScaleCrop>
  <HeadingPairs>
    <vt:vector size="4" baseType="variant">
      <vt:variant>
        <vt:lpstr>Tema</vt:lpstr>
      </vt:variant>
      <vt:variant>
        <vt:i4>1</vt:i4>
      </vt:variant>
      <vt:variant>
        <vt:lpstr>Títulos de diapositiva</vt:lpstr>
      </vt:variant>
      <vt:variant>
        <vt:i4>30</vt:i4>
      </vt:variant>
    </vt:vector>
  </HeadingPairs>
  <TitlesOfParts>
    <vt:vector size="31" baseType="lpstr">
      <vt:lpstr>Parallax</vt:lpstr>
      <vt:lpstr>Diapositiva 0</vt:lpstr>
      <vt:lpstr>Autos: “H.S.B.C. BANK ARGENTINA S.A. s/ Inf. ley 24.769”. </vt:lpstr>
      <vt:lpstr>Diapositiva 2</vt:lpstr>
      <vt:lpstr>Diapositiva 3</vt:lpstr>
      <vt:lpstr>Diapositiva 4</vt:lpstr>
      <vt:lpstr>Incidente de nulidad de L.E.R. en la causa N°835/18, caratulada: “N.N. s/ inf. ley 24.769”</vt:lpstr>
      <vt:lpstr>Diapositiva 6</vt:lpstr>
      <vt:lpstr>Diapositiva 7</vt:lpstr>
      <vt:lpstr>Diapositiva 8</vt:lpstr>
      <vt:lpstr>Diapositiva 9</vt:lpstr>
      <vt:lpstr>Diapositiva 10</vt:lpstr>
      <vt:lpstr>Diapositiva 11</vt:lpstr>
      <vt:lpstr>Autos: “ROLMEN SACIFIA y otros s/ Inf. Ley 24.769”</vt:lpstr>
      <vt:lpstr>Diapositiva 13</vt:lpstr>
      <vt:lpstr>Diapositiva 14</vt:lpstr>
      <vt:lpstr>Diapositiva 15</vt:lpstr>
      <vt:lpstr>Diapositiva 16</vt:lpstr>
      <vt:lpstr>Diapositiva 17</vt:lpstr>
      <vt:lpstr>Autos: “DERUDDER, Guillermo Diego y otros s/ Inf. Ley 24.769”</vt:lpstr>
      <vt:lpstr>Diapositiva 19</vt:lpstr>
      <vt:lpstr>Diapositiva 20</vt:lpstr>
      <vt:lpstr>Diapositiva 21</vt:lpstr>
      <vt:lpstr>Diapositiva 22</vt:lpstr>
      <vt:lpstr>Diapositiva 23</vt:lpstr>
      <vt:lpstr>Autos: “Agrovirgen de Pompeya S.A. s/ Inf. ley 24.769”</vt:lpstr>
      <vt:lpstr>Diapositiva 25</vt:lpstr>
      <vt:lpstr>Diapositiva 26</vt:lpstr>
      <vt:lpstr>Diapositiva 27</vt:lpstr>
      <vt:lpstr>Diapositiva 28</vt:lpstr>
      <vt:lpstr>Diapositiva 29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Leandro D. Pais</dc:creator>
  <cp:lastModifiedBy>Aylen</cp:lastModifiedBy>
  <cp:revision>106</cp:revision>
  <dcterms:created xsi:type="dcterms:W3CDTF">2020-03-03T17:39:29Z</dcterms:created>
  <dcterms:modified xsi:type="dcterms:W3CDTF">2020-11-24T18:17:02Z</dcterms:modified>
</cp:coreProperties>
</file>